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B6E63-E12B-4AB3-99B6-9B0BB3BE7379}" type="datetimeFigureOut">
              <a:rPr lang="en-US" smtClean="0"/>
              <a:t>5/18/2020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E6F80E-B479-427D-BA03-3326B305F9FB}" type="slidenum">
              <a:rPr lang="en-US" smtClean="0"/>
              <a:t>‹#›</a:t>
            </a:fld>
            <a:endParaRPr lang="en-US"/>
          </a:p>
        </p:txBody>
      </p:sp>
    </p:spTree>
    <p:extLst>
      <p:ext uri="{BB962C8B-B14F-4D97-AF65-F5344CB8AC3E}">
        <p14:creationId xmlns:p14="http://schemas.microsoft.com/office/powerpoint/2010/main" val="4181378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E6F80E-B479-427D-BA03-3326B305F9FB}" type="slidenum">
              <a:rPr lang="en-US" smtClean="0"/>
              <a:t>5</a:t>
            </a:fld>
            <a:endParaRPr lang="en-US"/>
          </a:p>
        </p:txBody>
      </p:sp>
    </p:spTree>
    <p:extLst>
      <p:ext uri="{BB962C8B-B14F-4D97-AF65-F5344CB8AC3E}">
        <p14:creationId xmlns:p14="http://schemas.microsoft.com/office/powerpoint/2010/main" val="755827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7FA4A4-E332-405F-AE2C-902A7626D2A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A7A51-2300-4873-AB7C-8ACF79C32C29}" type="slidenum">
              <a:rPr lang="en-US" smtClean="0"/>
              <a:t>‹#›</a:t>
            </a:fld>
            <a:endParaRPr lang="en-US"/>
          </a:p>
        </p:txBody>
      </p:sp>
    </p:spTree>
    <p:extLst>
      <p:ext uri="{BB962C8B-B14F-4D97-AF65-F5344CB8AC3E}">
        <p14:creationId xmlns:p14="http://schemas.microsoft.com/office/powerpoint/2010/main" val="2925344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FA4A4-E332-405F-AE2C-902A7626D2A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A7A51-2300-4873-AB7C-8ACF79C32C29}" type="slidenum">
              <a:rPr lang="en-US" smtClean="0"/>
              <a:t>‹#›</a:t>
            </a:fld>
            <a:endParaRPr lang="en-US"/>
          </a:p>
        </p:txBody>
      </p:sp>
    </p:spTree>
    <p:extLst>
      <p:ext uri="{BB962C8B-B14F-4D97-AF65-F5344CB8AC3E}">
        <p14:creationId xmlns:p14="http://schemas.microsoft.com/office/powerpoint/2010/main" val="2944340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FA4A4-E332-405F-AE2C-902A7626D2A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A7A51-2300-4873-AB7C-8ACF79C32C29}" type="slidenum">
              <a:rPr lang="en-US" smtClean="0"/>
              <a:t>‹#›</a:t>
            </a:fld>
            <a:endParaRPr lang="en-US"/>
          </a:p>
        </p:txBody>
      </p:sp>
    </p:spTree>
    <p:extLst>
      <p:ext uri="{BB962C8B-B14F-4D97-AF65-F5344CB8AC3E}">
        <p14:creationId xmlns:p14="http://schemas.microsoft.com/office/powerpoint/2010/main" val="45533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FA4A4-E332-405F-AE2C-902A7626D2A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A7A51-2300-4873-AB7C-8ACF79C32C29}" type="slidenum">
              <a:rPr lang="en-US" smtClean="0"/>
              <a:t>‹#›</a:t>
            </a:fld>
            <a:endParaRPr lang="en-US"/>
          </a:p>
        </p:txBody>
      </p:sp>
    </p:spTree>
    <p:extLst>
      <p:ext uri="{BB962C8B-B14F-4D97-AF65-F5344CB8AC3E}">
        <p14:creationId xmlns:p14="http://schemas.microsoft.com/office/powerpoint/2010/main" val="94385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7FA4A4-E332-405F-AE2C-902A7626D2A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A7A51-2300-4873-AB7C-8ACF79C32C29}" type="slidenum">
              <a:rPr lang="en-US" smtClean="0"/>
              <a:t>‹#›</a:t>
            </a:fld>
            <a:endParaRPr lang="en-US"/>
          </a:p>
        </p:txBody>
      </p:sp>
    </p:spTree>
    <p:extLst>
      <p:ext uri="{BB962C8B-B14F-4D97-AF65-F5344CB8AC3E}">
        <p14:creationId xmlns:p14="http://schemas.microsoft.com/office/powerpoint/2010/main" val="3486020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7FA4A4-E332-405F-AE2C-902A7626D2A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A7A51-2300-4873-AB7C-8ACF79C32C29}" type="slidenum">
              <a:rPr lang="en-US" smtClean="0"/>
              <a:t>‹#›</a:t>
            </a:fld>
            <a:endParaRPr lang="en-US"/>
          </a:p>
        </p:txBody>
      </p:sp>
    </p:spTree>
    <p:extLst>
      <p:ext uri="{BB962C8B-B14F-4D97-AF65-F5344CB8AC3E}">
        <p14:creationId xmlns:p14="http://schemas.microsoft.com/office/powerpoint/2010/main" val="246707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7FA4A4-E332-405F-AE2C-902A7626D2A0}"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6A7A51-2300-4873-AB7C-8ACF79C32C29}" type="slidenum">
              <a:rPr lang="en-US" smtClean="0"/>
              <a:t>‹#›</a:t>
            </a:fld>
            <a:endParaRPr lang="en-US"/>
          </a:p>
        </p:txBody>
      </p:sp>
    </p:spTree>
    <p:extLst>
      <p:ext uri="{BB962C8B-B14F-4D97-AF65-F5344CB8AC3E}">
        <p14:creationId xmlns:p14="http://schemas.microsoft.com/office/powerpoint/2010/main" val="198117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7FA4A4-E332-405F-AE2C-902A7626D2A0}"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6A7A51-2300-4873-AB7C-8ACF79C32C29}" type="slidenum">
              <a:rPr lang="en-US" smtClean="0"/>
              <a:t>‹#›</a:t>
            </a:fld>
            <a:endParaRPr lang="en-US"/>
          </a:p>
        </p:txBody>
      </p:sp>
    </p:spTree>
    <p:extLst>
      <p:ext uri="{BB962C8B-B14F-4D97-AF65-F5344CB8AC3E}">
        <p14:creationId xmlns:p14="http://schemas.microsoft.com/office/powerpoint/2010/main" val="239628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FA4A4-E332-405F-AE2C-902A7626D2A0}"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6A7A51-2300-4873-AB7C-8ACF79C32C29}" type="slidenum">
              <a:rPr lang="en-US" smtClean="0"/>
              <a:t>‹#›</a:t>
            </a:fld>
            <a:endParaRPr lang="en-US"/>
          </a:p>
        </p:txBody>
      </p:sp>
    </p:spTree>
    <p:extLst>
      <p:ext uri="{BB962C8B-B14F-4D97-AF65-F5344CB8AC3E}">
        <p14:creationId xmlns:p14="http://schemas.microsoft.com/office/powerpoint/2010/main" val="132311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FA4A4-E332-405F-AE2C-902A7626D2A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A7A51-2300-4873-AB7C-8ACF79C32C29}" type="slidenum">
              <a:rPr lang="en-US" smtClean="0"/>
              <a:t>‹#›</a:t>
            </a:fld>
            <a:endParaRPr lang="en-US"/>
          </a:p>
        </p:txBody>
      </p:sp>
    </p:spTree>
    <p:extLst>
      <p:ext uri="{BB962C8B-B14F-4D97-AF65-F5344CB8AC3E}">
        <p14:creationId xmlns:p14="http://schemas.microsoft.com/office/powerpoint/2010/main" val="1157971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FA4A4-E332-405F-AE2C-902A7626D2A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A7A51-2300-4873-AB7C-8ACF79C32C29}" type="slidenum">
              <a:rPr lang="en-US" smtClean="0"/>
              <a:t>‹#›</a:t>
            </a:fld>
            <a:endParaRPr lang="en-US"/>
          </a:p>
        </p:txBody>
      </p:sp>
    </p:spTree>
    <p:extLst>
      <p:ext uri="{BB962C8B-B14F-4D97-AF65-F5344CB8AC3E}">
        <p14:creationId xmlns:p14="http://schemas.microsoft.com/office/powerpoint/2010/main" val="3221360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FA4A4-E332-405F-AE2C-902A7626D2A0}"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A7A51-2300-4873-AB7C-8ACF79C32C29}" type="slidenum">
              <a:rPr lang="en-US" smtClean="0"/>
              <a:t>‹#›</a:t>
            </a:fld>
            <a:endParaRPr lang="en-US"/>
          </a:p>
        </p:txBody>
      </p:sp>
    </p:spTree>
    <p:extLst>
      <p:ext uri="{BB962C8B-B14F-4D97-AF65-F5344CB8AC3E}">
        <p14:creationId xmlns:p14="http://schemas.microsoft.com/office/powerpoint/2010/main" val="2252890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4617" y="457200"/>
            <a:ext cx="9739747" cy="3906982"/>
          </a:xfrm>
        </p:spPr>
        <p:txBody>
          <a:bodyPr>
            <a:noAutofit/>
          </a:bodyPr>
          <a:lstStyle/>
          <a:p>
            <a:r>
              <a:rPr lang="en-US" sz="4400" dirty="0"/>
              <a:t/>
            </a:r>
            <a:br>
              <a:rPr lang="en-US" sz="4400" dirty="0"/>
            </a:br>
            <a:r>
              <a:rPr lang="en-US" sz="4400" dirty="0" smtClean="0"/>
              <a:t/>
            </a:r>
            <a:br>
              <a:rPr lang="en-US" sz="4400" dirty="0" smtClean="0"/>
            </a:br>
            <a:r>
              <a:rPr lang="en-US" sz="4400" b="1" dirty="0" smtClean="0"/>
              <a:t>History </a:t>
            </a:r>
            <a:r>
              <a:rPr lang="en-US" sz="4400" b="1" dirty="0"/>
              <a:t>of Persian Language &amp; Development of Persian Poetry</a:t>
            </a:r>
            <a:br>
              <a:rPr lang="en-US" sz="4400" b="1" dirty="0"/>
            </a:br>
            <a:r>
              <a:rPr lang="en-US" sz="4400" b="1" dirty="0"/>
              <a:t>Semester: 2</a:t>
            </a:r>
            <a:r>
              <a:rPr lang="en-US" sz="4400" b="1" baseline="30000" dirty="0"/>
              <a:t>nd</a:t>
            </a:r>
            <a:r>
              <a:rPr lang="en-US" sz="4400" b="1" dirty="0"/>
              <a:t> M.s</a:t>
            </a:r>
            <a:br>
              <a:rPr lang="en-US" sz="4400" b="1" dirty="0"/>
            </a:br>
            <a:r>
              <a:rPr lang="en-US" sz="4400" b="1" dirty="0"/>
              <a:t>Course Code: Per-509</a:t>
            </a:r>
            <a:br>
              <a:rPr lang="en-US" sz="4400" b="1" dirty="0"/>
            </a:br>
            <a:r>
              <a:rPr lang="en-US" sz="4400" b="1" dirty="0"/>
              <a:t>Credit Hours: 3</a:t>
            </a:r>
            <a:endParaRPr lang="en-US" sz="4400" dirty="0"/>
          </a:p>
        </p:txBody>
      </p:sp>
      <p:sp>
        <p:nvSpPr>
          <p:cNvPr id="3" name="Subtitle 2"/>
          <p:cNvSpPr>
            <a:spLocks noGrp="1"/>
          </p:cNvSpPr>
          <p:nvPr>
            <p:ph type="subTitle" idx="1"/>
          </p:nvPr>
        </p:nvSpPr>
        <p:spPr>
          <a:xfrm>
            <a:off x="1524000" y="4572000"/>
            <a:ext cx="9144000" cy="685800"/>
          </a:xfrm>
        </p:spPr>
        <p:txBody>
          <a:bodyPr/>
          <a:lstStyle/>
          <a:p>
            <a:r>
              <a:rPr lang="en-US" sz="4000" b="1" dirty="0"/>
              <a:t>Dr. Sara Bukhari</a:t>
            </a:r>
          </a:p>
          <a:p>
            <a:endParaRPr lang="en-US" dirty="0"/>
          </a:p>
        </p:txBody>
      </p:sp>
    </p:spTree>
    <p:extLst>
      <p:ext uri="{BB962C8B-B14F-4D97-AF65-F5344CB8AC3E}">
        <p14:creationId xmlns:p14="http://schemas.microsoft.com/office/powerpoint/2010/main" val="1154570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8220" y="1122363"/>
            <a:ext cx="4089779" cy="365244"/>
          </a:xfrm>
        </p:spPr>
        <p:txBody>
          <a:bodyPr>
            <a:normAutofit fontScale="90000"/>
          </a:bodyPr>
          <a:lstStyle/>
          <a:p>
            <a:r>
              <a:rPr lang="ur-PK" sz="2800" b="1" dirty="0" smtClean="0"/>
              <a:t>غالب کی شاعری</a:t>
            </a:r>
            <a:endParaRPr lang="en-US" sz="2800" b="1" dirty="0"/>
          </a:p>
        </p:txBody>
      </p:sp>
      <p:sp>
        <p:nvSpPr>
          <p:cNvPr id="3" name="Subtitle 2"/>
          <p:cNvSpPr>
            <a:spLocks noGrp="1"/>
          </p:cNvSpPr>
          <p:nvPr>
            <p:ph type="subTitle" idx="1"/>
          </p:nvPr>
        </p:nvSpPr>
        <p:spPr>
          <a:xfrm>
            <a:off x="1524000" y="1828800"/>
            <a:ext cx="9144000" cy="3429000"/>
          </a:xfrm>
        </p:spPr>
        <p:txBody>
          <a:bodyPr>
            <a:normAutofit fontScale="92500" lnSpcReduction="10000"/>
          </a:bodyPr>
          <a:lstStyle/>
          <a:p>
            <a:pPr algn="r" rtl="1"/>
            <a:r>
              <a:rPr lang="ur-PK" dirty="0" smtClean="0"/>
              <a:t>ہزاروں خواہشیں ایسی کہ ہر خواہش پہ دم نکلے</a:t>
            </a:r>
            <a:endParaRPr lang="en-US" dirty="0" smtClean="0"/>
          </a:p>
          <a:p>
            <a:pPr algn="r" rtl="1"/>
            <a:r>
              <a:rPr lang="ur-PK" dirty="0" smtClean="0"/>
              <a:t>بہت نکلے مرے ارمان لیکن، پھر بھی کم نکلے</a:t>
            </a:r>
            <a:endParaRPr lang="en-US" dirty="0" smtClean="0"/>
          </a:p>
          <a:p>
            <a:pPr algn="r" rtl="1"/>
            <a:r>
              <a:rPr lang="ur-PK" dirty="0" smtClean="0"/>
              <a:t>غالب کا یہ  شعر کچھ اتنا مشہور و معروف ہے کہ عام آدمی بھی اسے پڑھتا رہتا ہے۔ اس کی سب سے بڑی وجہ یہ ہے کہ غالب نے انسان کے احساس اور جذبے کو چھُوا ہے۔ غالب شاعروں کی بھیڑ میں دور سے پہچانے جاتے ہیں۔غالب کی سب سے بڑی خوبی تو یہی ہے کہ وہ کسی بھی مضمون کو کچھ اس انداز سے پیش کرتے ہیں کہ قاری یا سامع خود بخود اس کی طرف متوجہ ہوجاتا ہے۔ اس بات کا خود غالب کو بھی اندازہ تھا کہ ان کا طرز اظہار دوسروں سے یکسرجداگانہ ہے اور وہ اپنے انداز بیان کا فخریہ اظہار بھی کرتے ہیں:</a:t>
            </a:r>
            <a:endParaRPr lang="en-US" dirty="0" smtClean="0"/>
          </a:p>
          <a:p>
            <a:pPr algn="r" rtl="1"/>
            <a:r>
              <a:rPr lang="ur-PK" dirty="0" smtClean="0"/>
              <a:t>ہیں اور بھی دنیا میں سخنور بہت اچھے</a:t>
            </a:r>
            <a:r>
              <a:rPr lang="en-US" dirty="0" smtClean="0"/>
              <a:t> 	</a:t>
            </a:r>
          </a:p>
          <a:p>
            <a:pPr algn="r" rtl="1"/>
            <a:r>
              <a:rPr lang="ur-PK" dirty="0" smtClean="0"/>
              <a:t>کہتے ہیں کہ غالب کا ہے اندازِ بیاں اور</a:t>
            </a:r>
            <a:endParaRPr lang="en-US" dirty="0"/>
          </a:p>
        </p:txBody>
      </p:sp>
    </p:spTree>
    <p:extLst>
      <p:ext uri="{BB962C8B-B14F-4D97-AF65-F5344CB8AC3E}">
        <p14:creationId xmlns:p14="http://schemas.microsoft.com/office/powerpoint/2010/main" val="3722035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66935"/>
          </a:xfrm>
        </p:spPr>
        <p:txBody>
          <a:bodyPr>
            <a:normAutofit/>
          </a:bodyPr>
          <a:lstStyle/>
          <a:p>
            <a:pPr algn="r" rtl="1"/>
            <a:r>
              <a:rPr lang="ur-PK" sz="2400" dirty="0" smtClean="0"/>
              <a:t>مرزا غالب کی شاعری میں ان کی غزل گوئی کو خاص امتیازی شان حاصل ہے۔ جب وہ مشکل پسندی اور فارسی زدہ اسلوب سے باہر آئے تو ان کی غزلوں میں اس نوع کے اشعار اپنی بہار دکھانے لگے:</a:t>
            </a:r>
            <a:r>
              <a:rPr lang="en-US" sz="2400" dirty="0" smtClean="0"/>
              <a:t/>
            </a:r>
            <a:br>
              <a:rPr lang="en-US" sz="2400" dirty="0" smtClean="0"/>
            </a:br>
            <a:r>
              <a:rPr lang="en-US" sz="2400" dirty="0" smtClean="0"/>
              <a:t/>
            </a:r>
            <a:br>
              <a:rPr lang="en-US" sz="2400" dirty="0" smtClean="0"/>
            </a:br>
            <a:r>
              <a:rPr lang="ur-PK" sz="2400" dirty="0" smtClean="0"/>
              <a:t>ہوس کو ہے نشاطِ کار کیا کیا</a:t>
            </a:r>
            <a:r>
              <a:rPr lang="en-US" sz="2400" dirty="0" smtClean="0"/>
              <a:t/>
            </a:r>
            <a:br>
              <a:rPr lang="en-US" sz="2400" dirty="0" smtClean="0"/>
            </a:br>
            <a:r>
              <a:rPr lang="ur-PK" sz="2400" dirty="0" smtClean="0"/>
              <a:t>نہ ہو مرنا تو جینے کا مزا کیا کیا</a:t>
            </a:r>
            <a:r>
              <a:rPr lang="en-US" sz="2400" dirty="0" smtClean="0"/>
              <a:t/>
            </a:r>
            <a:br>
              <a:rPr lang="en-US" sz="2400" dirty="0" smtClean="0"/>
            </a:br>
            <a:r>
              <a:rPr lang="ur-PK" sz="2400" dirty="0" smtClean="0"/>
              <a:t>ہے آدمی بجائے خود اک محشر خیال</a:t>
            </a:r>
            <a:r>
              <a:rPr lang="en-US" sz="2400" dirty="0" smtClean="0"/>
              <a:t/>
            </a:r>
            <a:br>
              <a:rPr lang="en-US" sz="2400" dirty="0" smtClean="0"/>
            </a:br>
            <a:r>
              <a:rPr lang="ur-PK" sz="2400" dirty="0" smtClean="0"/>
              <a:t>ہم انجمن سمجھتے ہیں خلوت ہی کیوں نہ ہو</a:t>
            </a:r>
            <a:r>
              <a:rPr lang="en-US" sz="2400" dirty="0" smtClean="0"/>
              <a:t/>
            </a:r>
            <a:br>
              <a:rPr lang="en-US" sz="2400" dirty="0" smtClean="0"/>
            </a:br>
            <a:r>
              <a:rPr lang="ur-PK" sz="2400" dirty="0" smtClean="0"/>
              <a:t>ہر ایک بات پہ کہتے ہو تم کہ تو کیا ہے</a:t>
            </a:r>
            <a:r>
              <a:rPr lang="en-US" sz="2400" dirty="0" smtClean="0"/>
              <a:t/>
            </a:r>
            <a:br>
              <a:rPr lang="en-US" sz="2400" dirty="0" smtClean="0"/>
            </a:br>
            <a:r>
              <a:rPr lang="ur-PK" sz="2400" dirty="0" smtClean="0"/>
              <a:t>تمھیں کہو کہ یہ اندازِ گفتگو کیا ہے؟</a:t>
            </a:r>
            <a:r>
              <a:rPr lang="en-US" sz="2400" dirty="0" smtClean="0"/>
              <a:t/>
            </a:r>
            <a:br>
              <a:rPr lang="en-US" sz="2400" dirty="0" smtClean="0"/>
            </a:br>
            <a:r>
              <a:rPr lang="ur-PK" sz="2400" dirty="0" smtClean="0"/>
              <a:t>دیکھنا تقریر کی لذت کہ جو اس نے کہا</a:t>
            </a:r>
            <a:r>
              <a:rPr lang="en-US" sz="2400" dirty="0" smtClean="0"/>
              <a:t/>
            </a:r>
            <a:br>
              <a:rPr lang="en-US" sz="2400" dirty="0" smtClean="0"/>
            </a:br>
            <a:r>
              <a:rPr lang="ur-PK" sz="2400" dirty="0" smtClean="0"/>
              <a:t>میں نے یہ جانا کہ گویا یہ بھی میرے دل میں ہے</a:t>
            </a:r>
            <a:r>
              <a:rPr lang="en-US" sz="2400" dirty="0" smtClean="0"/>
              <a:t/>
            </a:r>
            <a:br>
              <a:rPr lang="en-US" sz="2400" dirty="0" smtClean="0"/>
            </a:br>
            <a:r>
              <a:rPr lang="ur-PK" sz="2400" dirty="0" smtClean="0"/>
              <a:t>اور بازار سے لے آئے اگر ٹوٹ گیا</a:t>
            </a:r>
            <a:endParaRPr lang="en-US" sz="2400" dirty="0"/>
          </a:p>
        </p:txBody>
      </p:sp>
    </p:spTree>
    <p:extLst>
      <p:ext uri="{BB962C8B-B14F-4D97-AF65-F5344CB8AC3E}">
        <p14:creationId xmlns:p14="http://schemas.microsoft.com/office/powerpoint/2010/main" val="3664529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621" y="1552481"/>
            <a:ext cx="10515600" cy="1325563"/>
          </a:xfrm>
        </p:spPr>
        <p:txBody>
          <a:bodyPr>
            <a:noAutofit/>
          </a:bodyPr>
          <a:lstStyle/>
          <a:p>
            <a:pPr algn="r" rtl="1"/>
            <a:r>
              <a:rPr lang="ur-PK" sz="2800" dirty="0" smtClean="0"/>
              <a:t>ان اشعار سے غالب کے انداز بیان کا پتہ چلتا ہےکہ وہ کسی پامال مضمون کو بھی بڑی خوبصورتی سے پیش کردیا کرتے تھے۔غالب نے اپنی غزلوں میں انسانی زندگی اور جذبات کے مختلف پیش کیے ہیں۔ کائنات کے حسن اور محبوب کے حسن پر غالب نے بڑی خوبصورتی سے شاعرانہ نظر ڈالی ہے، لیکن چوں کہ غزل کا فن رمز و ایما کا فن ہوتا ہے، اس لیے غالب کی غزلوں میں جو جمالیاتی پر تو یا حسن کی شمعیں روشن ہیں، وہ ان کی تخلیقی ہنرمندی پر دلالت کرتی ہیں۔ اس ذیل میں چند شعر ملاحظہ کیجیے:</a:t>
            </a:r>
            <a:r>
              <a:rPr lang="en-US" sz="2800" dirty="0" smtClean="0"/>
              <a:t/>
            </a:r>
            <a:br>
              <a:rPr lang="en-US" sz="2800" dirty="0" smtClean="0"/>
            </a:br>
            <a:endParaRPr lang="en-US" sz="2800" dirty="0"/>
          </a:p>
        </p:txBody>
      </p:sp>
    </p:spTree>
    <p:extLst>
      <p:ext uri="{BB962C8B-B14F-4D97-AF65-F5344CB8AC3E}">
        <p14:creationId xmlns:p14="http://schemas.microsoft.com/office/powerpoint/2010/main" val="801870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rtl="1"/>
            <a:r>
              <a:rPr lang="ur-PK" sz="2400" dirty="0" smtClean="0"/>
              <a:t>ان اشعار سے غالب کے انداز بیان کا پتہ چلتا ہےکہ وہ کسی پامال مضمون کو بھی بڑی خوبصورتی سے پیش کردیا کرتے تھے۔غالب نے اپنی غزلوں میں انسانی زندگی اور جذبات کے مختلف پیش کیے ہیں۔ کائنات کے حسن اور محبوب کے حسن پر غالب نے بڑی خوبصورتی سے شاعرانہ نظر ڈالی ہے، لیکن چوں کہ غزل کا فن رمز و ایما کا فن ہوتا ہے، اس لیے غالب کی غزلوں میں جو جمالیاتی پر تو یا حسن کی شمعیں روشن ہیں، وہ ان کی تخلیقی ہنرمندی پر دلالت کرتی ہیں۔ اس ذیل میں چند شعر ملاحظہ کیجیے:</a:t>
            </a:r>
            <a:r>
              <a:rPr lang="en-US" sz="2400" dirty="0" smtClean="0"/>
              <a:t/>
            </a:r>
            <a:br>
              <a:rPr lang="en-US" sz="2400" dirty="0" smtClean="0"/>
            </a:br>
            <a:endParaRPr lang="en-US" sz="2400" dirty="0"/>
          </a:p>
        </p:txBody>
      </p:sp>
      <p:sp>
        <p:nvSpPr>
          <p:cNvPr id="3" name="Subtitle 2"/>
          <p:cNvSpPr>
            <a:spLocks noGrp="1"/>
          </p:cNvSpPr>
          <p:nvPr>
            <p:ph type="subTitle" idx="1"/>
          </p:nvPr>
        </p:nvSpPr>
        <p:spPr/>
        <p:txBody>
          <a:bodyPr>
            <a:noAutofit/>
          </a:bodyPr>
          <a:lstStyle/>
          <a:p>
            <a:pPr algn="r" rtl="1"/>
            <a:r>
              <a:rPr lang="ur-PK" sz="2000" dirty="0" smtClean="0">
                <a:cs typeface="+mj-cs"/>
              </a:rPr>
              <a:t>جب وہ جمالِ دل فروز صورتِ مہرِ نیم روز</a:t>
            </a:r>
            <a:endParaRPr lang="en-US" sz="2000" dirty="0" smtClean="0">
              <a:cs typeface="+mj-cs"/>
            </a:endParaRPr>
          </a:p>
          <a:p>
            <a:pPr algn="r" rtl="1"/>
            <a:r>
              <a:rPr lang="ur-PK" sz="2000" dirty="0" smtClean="0">
                <a:cs typeface="+mj-cs"/>
              </a:rPr>
              <a:t>آپ ہی ہو نظارہ سوز پردہ میں مُنھ چھپائے کیوں</a:t>
            </a:r>
            <a:endParaRPr lang="en-US" sz="2000" dirty="0" smtClean="0">
              <a:cs typeface="+mj-cs"/>
            </a:endParaRPr>
          </a:p>
          <a:p>
            <a:pPr algn="r" rtl="1"/>
            <a:r>
              <a:rPr lang="ur-PK" sz="2000" dirty="0" smtClean="0">
                <a:cs typeface="+mj-cs"/>
              </a:rPr>
              <a:t>وہ آئیں گھر میں ہمارے خدا کی قدرت ہے</a:t>
            </a:r>
            <a:endParaRPr lang="en-US" sz="2000" dirty="0" smtClean="0">
              <a:cs typeface="+mj-cs"/>
            </a:endParaRPr>
          </a:p>
          <a:p>
            <a:pPr algn="r" rtl="1"/>
            <a:r>
              <a:rPr lang="ur-PK" sz="2000" dirty="0" smtClean="0">
                <a:cs typeface="+mj-cs"/>
              </a:rPr>
              <a:t>کبھی ہم ان کو کبھی اپنے گھر کو دیکھتے ہیںا</a:t>
            </a:r>
            <a:endParaRPr lang="en-US" sz="2000" dirty="0" smtClean="0">
              <a:cs typeface="+mj-cs"/>
            </a:endParaRPr>
          </a:p>
          <a:p>
            <a:pPr algn="r" rtl="1"/>
            <a:r>
              <a:rPr lang="ur-PK" sz="2000" dirty="0" smtClean="0">
                <a:cs typeface="+mj-cs"/>
              </a:rPr>
              <a:t>آرائشِ جمال سے فارغ نہیں ہنوز</a:t>
            </a:r>
          </a:p>
          <a:p>
            <a:pPr algn="r" rtl="1"/>
            <a:r>
              <a:rPr lang="ur-PK" sz="2000" dirty="0" smtClean="0">
                <a:cs typeface="+mj-cs"/>
              </a:rPr>
              <a:t>پیشِ نظر ہے آئینہ دائم نقاب میں</a:t>
            </a:r>
          </a:p>
          <a:p>
            <a:pPr algn="r" rtl="1"/>
            <a:r>
              <a:rPr lang="ur-PK" sz="2000" dirty="0" smtClean="0">
                <a:cs typeface="+mj-cs"/>
              </a:rPr>
              <a:t>کرے ہے قتل، لگاوٹ میں تیرا رو دینا</a:t>
            </a:r>
          </a:p>
          <a:p>
            <a:pPr algn="r" rtl="1"/>
            <a:r>
              <a:rPr lang="ur-PK" sz="2000" dirty="0" smtClean="0">
                <a:cs typeface="+mj-cs"/>
              </a:rPr>
              <a:t>تری طرح کوئی تیغ نِگہ کو آب تو دے</a:t>
            </a:r>
            <a:endParaRPr lang="en-US" sz="2000" dirty="0">
              <a:cs typeface="+mj-cs"/>
            </a:endParaRPr>
          </a:p>
        </p:txBody>
      </p:sp>
    </p:spTree>
    <p:extLst>
      <p:ext uri="{BB962C8B-B14F-4D97-AF65-F5344CB8AC3E}">
        <p14:creationId xmlns:p14="http://schemas.microsoft.com/office/powerpoint/2010/main" val="424029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087" y="2535119"/>
            <a:ext cx="10515600" cy="1325563"/>
          </a:xfrm>
        </p:spPr>
        <p:txBody>
          <a:bodyPr>
            <a:noAutofit/>
          </a:bodyPr>
          <a:lstStyle/>
          <a:p>
            <a:pPr algn="r" rtl="1"/>
            <a:r>
              <a:rPr lang="ur-PK" sz="2400" dirty="0" smtClean="0"/>
              <a:t>مذکورہ بالا اشعار میں غالب نے محبوب اور اس سے متعلق مختلف پہلوؤں کو الگ الگ انداز میں، بلکہ یہ کہیے کہ الگ الگ مضمون کی شکل میں پیش کیا ہے۔ یہاں اس کا موقع نہیں کہ ان اشعار کی تشریح و تعبیر پیش کی جائے کیوں کہ دوسرے شعری اوصاف پر بھی گفتگو ہوگی۔عشق ایک ایسا موضوع ہے جسے آفاقی کہا جاتا ہے۔ یعنی، اس مضمون کو تمام زبانوں کے شعرا نے اپنے اپنے طور پر باندھا اور برتا ہے۔ اردو شاعری میں اس مضمون کا اتنا بڑا سرمایہ ہے کہ پوری کتاب لکھی جاسکتی ہے، بلکہ فراق گورکھپوری نے تو ‘ارد وکی عشقیہ شاعری’ کے عنوان سے ایک کتاب تحریر بھی کی تھی، یہ الگ بات ہے کہ تمام گوشے نہیں آسکے تھے یا یوں کہہ لیں کہ اس کی نوعیت ہی کچھ اور تھی۔ خیر، بات غالب کی غزلوں میں عشق کے مضمون کی ہورہی ہے۔اگر دیکھا جائے تو غالب کی پوری شاعری میں محبت اور عشق کا جذبہ اپنی مختلف صورتوں میں جلوہ گر نظر آتا ہے۔ کہیں شوخی اور کھلنڈرے پن سے کام لیتے ہوئے نظر آتے ہیں تو کہیں ان کی نفسیاتی الجھن انھیں کسی اور طرف لے جاتی ہے، کبھی وہ دوسرے عاشقوں پر طنز کرتے ہیں اور کبھی اپنے جذبۂ عشق اور دیوانگی کو بلند مقام عطا کرتے ہیں۔ کبھی وہ فرہاد تو کبھی قیس کو عشق کے مضمون کے درمیان لے آتے ہیں۔ چوں کہ یہ دونوں کردار ایسے ہیں جو اپنی دیوانگیٔ شوق اور اپنے جذبۂ عشق کی انتہا کے لیے مشہور ہیں۔</a:t>
            </a:r>
            <a:endParaRPr lang="en-US" sz="2400" dirty="0"/>
          </a:p>
        </p:txBody>
      </p:sp>
    </p:spTree>
    <p:extLst>
      <p:ext uri="{BB962C8B-B14F-4D97-AF65-F5344CB8AC3E}">
        <p14:creationId xmlns:p14="http://schemas.microsoft.com/office/powerpoint/2010/main" val="653218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54" y="365125"/>
            <a:ext cx="10166445" cy="4834672"/>
          </a:xfrm>
        </p:spPr>
        <p:txBody>
          <a:bodyPr>
            <a:noAutofit/>
          </a:bodyPr>
          <a:lstStyle/>
          <a:p>
            <a:pPr algn="r" rtl="1"/>
            <a:r>
              <a:rPr lang="ur-PK" sz="2400" dirty="0" smtClean="0"/>
              <a:t> آئیے کچھ اشعار دیکھیے جن سے دیوانگی اورعشق کے کئی رنگ واضح ہوتے ہیں:</a:t>
            </a:r>
            <a:br>
              <a:rPr lang="ur-PK" sz="2400" dirty="0" smtClean="0"/>
            </a:br>
            <a:r>
              <a:rPr lang="ur-PK" sz="2400" dirty="0" smtClean="0"/>
              <a:t> </a:t>
            </a:r>
            <a:br>
              <a:rPr lang="ur-PK" sz="2400" dirty="0" smtClean="0"/>
            </a:br>
            <a:r>
              <a:rPr lang="ur-PK" sz="2400" dirty="0" smtClean="0"/>
              <a:t>وائے دیوانگیٔ شوق کہ ہر دم مجھ کو</a:t>
            </a:r>
            <a:br>
              <a:rPr lang="ur-PK" sz="2400" dirty="0" smtClean="0"/>
            </a:br>
            <a:r>
              <a:rPr lang="ur-PK" sz="2400" dirty="0" smtClean="0"/>
              <a:t>آپ جانا اُدھر اور آپ ہی حیراں ہونا</a:t>
            </a:r>
            <a:br>
              <a:rPr lang="ur-PK" sz="2400" dirty="0" smtClean="0"/>
            </a:br>
            <a:r>
              <a:rPr lang="ur-PK" sz="2400" dirty="0" smtClean="0"/>
              <a:t>میں نے مجنوں پہ لڑکپن میں اسدؔ</a:t>
            </a:r>
            <a:br>
              <a:rPr lang="ur-PK" sz="2400" dirty="0" smtClean="0"/>
            </a:br>
            <a:r>
              <a:rPr lang="ur-PK" sz="2400" dirty="0" smtClean="0"/>
              <a:t>سنگ اٹھایا تھا کہ سر یاد آیا</a:t>
            </a:r>
            <a:br>
              <a:rPr lang="ur-PK" sz="2400" dirty="0" smtClean="0"/>
            </a:br>
            <a:r>
              <a:rPr lang="ur-PK" sz="2400" dirty="0" smtClean="0"/>
              <a:t>دل میں ذوقِ وصل و یادِ یار تک باقی نہیں</a:t>
            </a:r>
            <a:br>
              <a:rPr lang="ur-PK" sz="2400" dirty="0" smtClean="0"/>
            </a:br>
            <a:r>
              <a:rPr lang="ur-PK" sz="2400" dirty="0" smtClean="0"/>
              <a:t>آگ اس گھر میں لگی ایسی کہ جو تھا، جل گیا</a:t>
            </a:r>
            <a:br>
              <a:rPr lang="ur-PK" sz="2400" dirty="0" smtClean="0"/>
            </a:br>
            <a:r>
              <a:rPr lang="ur-PK" sz="2400" dirty="0" smtClean="0"/>
              <a:t>گر کیا ناصح نے ہم کو قید، اچھا یوں سہی</a:t>
            </a:r>
            <a:br>
              <a:rPr lang="ur-PK" sz="2400" dirty="0" smtClean="0"/>
            </a:br>
            <a:r>
              <a:rPr lang="ur-PK" sz="2400" dirty="0" smtClean="0"/>
              <a:t>یہ جنونِ عشق کے انداز چھُٹ جائیں گے کیا؟</a:t>
            </a:r>
            <a:br>
              <a:rPr lang="ur-PK" sz="2400" dirty="0" smtClean="0"/>
            </a:br>
            <a:r>
              <a:rPr lang="ur-PK" sz="2400" dirty="0" smtClean="0"/>
              <a:t>ہوئے ہیں پاؤں ہی پہلے نبرد عشق میں زخمی</a:t>
            </a:r>
            <a:br>
              <a:rPr lang="ur-PK" sz="2400" dirty="0" smtClean="0"/>
            </a:br>
            <a:r>
              <a:rPr lang="ur-PK" sz="2400" dirty="0" smtClean="0"/>
              <a:t>نہ بھاگا جائے ہے مجھ سے نہ ٹھہرا جائے ہے مجھ سے</a:t>
            </a:r>
            <a:endParaRPr lang="en-US" sz="2400" dirty="0"/>
          </a:p>
        </p:txBody>
      </p:sp>
    </p:spTree>
    <p:extLst>
      <p:ext uri="{BB962C8B-B14F-4D97-AF65-F5344CB8AC3E}">
        <p14:creationId xmlns:p14="http://schemas.microsoft.com/office/powerpoint/2010/main" val="1016648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860" y="1852731"/>
            <a:ext cx="10515600" cy="1325563"/>
          </a:xfrm>
        </p:spPr>
        <p:txBody>
          <a:bodyPr>
            <a:noAutofit/>
          </a:bodyPr>
          <a:lstStyle/>
          <a:p>
            <a:pPr algn="r" rtl="1"/>
            <a:r>
              <a:rPr lang="ur-PK" sz="2800" dirty="0" smtClean="0"/>
              <a:t>عشق کی آشفتہ سری یا اس کا بے محابا پن، اپنے اندر ایک ایسی آنچ رکھتا ہے جو خس و خاشاک عالم کو خاکستر میں بدل سکتی ہے۔  عشق ہی سے زندگی میں مزا ہے اور یہ عشق ہی درد کی دوا بھی ہے اور ایسا درد ہے جس کی کوئی دوا نہیں۔ غالب نے فرہاد اور مجنوں کو طنز کا نشانہ اسی وجہ سے بنایا ہے کہ وہ تو ‘رسوم و قیود’ کا پابند تھا۔ یا اپنی تعریف کرتے ہیں جب قیس (مجنوں) مکتب عشق میں ‘لام الف’ لکھ رہا تھا اس وقت میری فنا فی العشق  ‘(فنا تعلیم درس بیخودی)’ کی تعلیم مکمل ہوچکی تھی۔ غالب تو فرہاد کو خسرو کی عشرت گاہ کا مزدور کہتا ہے:</a:t>
            </a:r>
            <a:br>
              <a:rPr lang="ur-PK" sz="2800" dirty="0" smtClean="0"/>
            </a:br>
            <a:r>
              <a:rPr lang="ur-PK" sz="2800" dirty="0" smtClean="0"/>
              <a:t>عشق و مزدوریٔ عشرت گہِ خسرو کیا خوب!</a:t>
            </a:r>
            <a:br>
              <a:rPr lang="ur-PK" sz="2800" dirty="0" smtClean="0"/>
            </a:br>
            <a:r>
              <a:rPr lang="ur-PK" sz="2800" dirty="0" smtClean="0"/>
              <a:t>ہم کو تسلیمِ نکو نامئی فرہاد نہیں</a:t>
            </a:r>
            <a:endParaRPr lang="en-US" sz="2800" dirty="0"/>
          </a:p>
        </p:txBody>
      </p:sp>
    </p:spTree>
    <p:extLst>
      <p:ext uri="{BB962C8B-B14F-4D97-AF65-F5344CB8AC3E}">
        <p14:creationId xmlns:p14="http://schemas.microsoft.com/office/powerpoint/2010/main" val="4081010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rtl="1"/>
            <a:r>
              <a:rPr lang="ur-PK" sz="2800" dirty="0" smtClean="0"/>
              <a:t>اس حوالے سے مجنوں گورکھپوری لکھتے ہیں:‘‘غالب کی طبیعت جس بات کو کسی طرح قبول نہیں کرسکتی وہ یہ ہے کہ فرہاد وصل کی آرزو سے اس قدر بے قابو ہوگیا کہ وہ قصرِ شیریں تک پہاڑ کاٹ کر نہر جاری کرنے کے لیے تیار ہوگیا اور یہ نہ سوچا کہ  یہ تو رقیب کی، جو ایک جابر شہنشاہ ہے مزدوری کرنا ہے اور اُسی کے لیے عیش و نشاط مہیا کرنا ہے۔</a:t>
            </a:r>
            <a:br>
              <a:rPr lang="ur-PK" sz="2800" dirty="0" smtClean="0"/>
            </a:br>
            <a:r>
              <a:rPr lang="ur-PK" sz="2800" dirty="0" smtClean="0"/>
              <a:t>’’(غالب، شخص اور شاعراز مجنوں گورکھپوری، ایجوکیشنل بک ہاؤس، علی گڑھ، 2010، ص 57)</a:t>
            </a:r>
            <a:endParaRPr lang="en-US" sz="2800" dirty="0"/>
          </a:p>
        </p:txBody>
      </p:sp>
      <p:sp>
        <p:nvSpPr>
          <p:cNvPr id="3" name="Subtitle 2"/>
          <p:cNvSpPr>
            <a:spLocks noGrp="1"/>
          </p:cNvSpPr>
          <p:nvPr>
            <p:ph type="subTitle" idx="1"/>
          </p:nvPr>
        </p:nvSpPr>
        <p:spPr/>
        <p:txBody>
          <a:bodyPr>
            <a:noAutofit/>
          </a:bodyPr>
          <a:lstStyle/>
          <a:p>
            <a:pPr algn="r" rtl="1"/>
            <a:r>
              <a:rPr lang="ur-PK" sz="2800" dirty="0" smtClean="0">
                <a:cs typeface="+mj-cs"/>
              </a:rPr>
              <a:t>	غالب  کی شوخی و ظرافت ایک الگ مضمون کا متقاضی ہے۔ کبھی خود پر ہنسنا کبھی دوسروں پر طنز کرنا اور کبھی محبوب سے شوخی اور کبھی خالق کائنات سے شوخی۔ اسی طرح ایک انسان یا ایک بندہ اپنے وجود، کائنات اور معاشرے سے کس طرح کا رشتہ رکھ سکتا ہے یا یہ کہہ لیں کہ غالب ان پر بطور ایک شاعر یا فنکار کے، کس طرح نگاہ ڈالتے ہیں، وہ غور طلب ہے</a:t>
            </a:r>
            <a:endParaRPr lang="en-US" sz="2800" dirty="0">
              <a:cs typeface="+mj-cs"/>
            </a:endParaRPr>
          </a:p>
        </p:txBody>
      </p:sp>
    </p:spTree>
    <p:extLst>
      <p:ext uri="{BB962C8B-B14F-4D97-AF65-F5344CB8AC3E}">
        <p14:creationId xmlns:p14="http://schemas.microsoft.com/office/powerpoint/2010/main" val="633168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ur-PK" sz="2400" dirty="0" smtClean="0"/>
              <a:t>یہ اشعار دیکھیے:پکڑے جاتے ہیں فرشتوں کے لکھے پر ناحق</a:t>
            </a:r>
            <a:br>
              <a:rPr lang="ur-PK" sz="2400" dirty="0" smtClean="0"/>
            </a:br>
            <a:r>
              <a:rPr lang="ur-PK" sz="2400" dirty="0" smtClean="0"/>
              <a:t>آدمی کوئی ہمارا دم تحریر بھی تھا؟</a:t>
            </a:r>
            <a:br>
              <a:rPr lang="ur-PK" sz="2400" dirty="0" smtClean="0"/>
            </a:br>
            <a:r>
              <a:rPr lang="ur-PK" sz="2400" dirty="0" smtClean="0"/>
              <a:t>ان پری زادوں سے لیں گے خلد میں ہم انتقام</a:t>
            </a:r>
            <a:br>
              <a:rPr lang="ur-PK" sz="2400" dirty="0" smtClean="0"/>
            </a:br>
            <a:r>
              <a:rPr lang="ur-PK" sz="2400" dirty="0" smtClean="0"/>
              <a:t>قدرتِ حق سے یہی حوریں، اگر واں ہوگئیں</a:t>
            </a:r>
            <a:br>
              <a:rPr lang="ur-PK" sz="2400" dirty="0" smtClean="0"/>
            </a:br>
            <a:r>
              <a:rPr lang="ur-PK" sz="2400" dirty="0" smtClean="0"/>
              <a:t>خدا کے واسطے پردہ نہ کعبہ کا اٹھا واعظ</a:t>
            </a:r>
            <a:br>
              <a:rPr lang="ur-PK" sz="2400" dirty="0" smtClean="0"/>
            </a:br>
            <a:r>
              <a:rPr lang="ur-PK" sz="2400" dirty="0" smtClean="0"/>
              <a:t>کہیں ایسا نہ ہو یاں بھی وہی کافر صنم نکلے</a:t>
            </a:r>
            <a:br>
              <a:rPr lang="ur-PK" sz="2400" dirty="0" smtClean="0"/>
            </a:br>
            <a:r>
              <a:rPr lang="ur-PK" sz="2400" dirty="0" smtClean="0"/>
              <a:t>ہم کو معلوم ہے جنت کی حقیقت لیکن</a:t>
            </a:r>
            <a:br>
              <a:rPr lang="ur-PK" sz="2400" dirty="0" smtClean="0"/>
            </a:br>
            <a:r>
              <a:rPr lang="ur-PK" sz="2400" dirty="0" smtClean="0"/>
              <a:t>دل کے خوش رکھنے کو غالب یہ خیال اچھا ہے 	</a:t>
            </a:r>
            <a:endParaRPr lang="en-US" sz="2400" dirty="0"/>
          </a:p>
        </p:txBody>
      </p:sp>
      <p:sp>
        <p:nvSpPr>
          <p:cNvPr id="3" name="Text Placeholder 2"/>
          <p:cNvSpPr>
            <a:spLocks noGrp="1"/>
          </p:cNvSpPr>
          <p:nvPr>
            <p:ph type="body" idx="1"/>
          </p:nvPr>
        </p:nvSpPr>
        <p:spPr/>
        <p:txBody>
          <a:bodyPr>
            <a:normAutofit fontScale="92500" lnSpcReduction="10000"/>
          </a:bodyPr>
          <a:lstStyle/>
          <a:p>
            <a:pPr algn="r" rtl="1"/>
            <a:r>
              <a:rPr lang="ur-PK" dirty="0" smtClean="0">
                <a:solidFill>
                  <a:schemeClr val="tx1"/>
                </a:solidFill>
                <a:cs typeface="+mj-cs"/>
              </a:rPr>
              <a:t>طنز و ظرافت کے لیے ذہانت اور فطانت کی ضرورت ہوتی ہے۔  مرزا غالب کی ذہنی ساخت اور میلان طبع اس بات کی گواہی دیتے ہیں اور اسی لیے تو حالی نے انھیں ‘حیوان ظریف’ بھی کہا تھا۔ اس شوخی اور ظرافت میں غالب کی طُرفگیٔ فکر کی جلوہ سامانی نظر آتی ہے۔ جس زندہ دلی اور خوش طبعی سے غالب کا شعری آہنگ یا شوخی و ظرافت والا لہجہ تشکیل پاتا ہے، وہ لائق توجہ ہے۔ کبھی کسی کو شاید دل لگی اور تمسخر یا محض ٹھٹھول معلوم ہو، لیکن غالب کے اس نوع کے اشعار میں بھی ایک طرح کا المیہ اور زخم خوردہ کردار ابھرتا ہے۔ </a:t>
            </a:r>
            <a:endParaRPr lang="en-US" dirty="0">
              <a:solidFill>
                <a:schemeClr val="tx1"/>
              </a:solidFill>
              <a:cs typeface="+mj-cs"/>
            </a:endParaRPr>
          </a:p>
        </p:txBody>
      </p:sp>
    </p:spTree>
    <p:extLst>
      <p:ext uri="{BB962C8B-B14F-4D97-AF65-F5344CB8AC3E}">
        <p14:creationId xmlns:p14="http://schemas.microsoft.com/office/powerpoint/2010/main" val="879118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rtl="1"/>
            <a:r>
              <a:rPr lang="ur-PK" sz="2400" dirty="0" smtClean="0"/>
              <a:t>شیخ محمد اکرام کے بقول:‘‘جوں جوں انھیں زندگی کے نشیب و فراز سے آگاہی ہوتی گئی وہ ان واقعات پر مسکرانے لگے جن کے لیے پہلے آنسو بہاتے تھے… مرزا کی شوخی کی اصل بنا ان کی جدت طرازی اور ہر بات میں نیا پہلو نکالنے کی عادت تھی۔ لیکن یہ بھی ظاہر ہے کہ جس طریقے سے انھوں نے رنج و غم کی باتوں میں شگفتگیٔ طبع کو برقرار رکھا، وہ اسی آدمی کا حصہ ہوسکتا تھا جس نے بقول ان کے ‘سختی و سستی و رنج و غم کو ہموار’ کردیا ہو۔</a:t>
            </a:r>
            <a:br>
              <a:rPr lang="ur-PK" sz="2400" dirty="0" smtClean="0"/>
            </a:br>
            <a:r>
              <a:rPr lang="ur-PK" sz="2400" dirty="0" smtClean="0"/>
              <a:t>’’(غالب نامہ از شیخ محمد اکرام، احسان بکڈپو، لکھنؤ، سال اشاعت ندارد، ص 221)</a:t>
            </a:r>
            <a:endParaRPr lang="en-US" sz="2400" dirty="0"/>
          </a:p>
        </p:txBody>
      </p:sp>
      <p:sp>
        <p:nvSpPr>
          <p:cNvPr id="3" name="Subtitle 2"/>
          <p:cNvSpPr>
            <a:spLocks noGrp="1"/>
          </p:cNvSpPr>
          <p:nvPr>
            <p:ph type="subTitle" idx="1"/>
          </p:nvPr>
        </p:nvSpPr>
        <p:spPr/>
        <p:txBody>
          <a:bodyPr>
            <a:normAutofit fontScale="77500" lnSpcReduction="20000"/>
          </a:bodyPr>
          <a:lstStyle/>
          <a:p>
            <a:r>
              <a:rPr lang="ur-PK" dirty="0" smtClean="0"/>
              <a:t>مذکورہ بالا طرزِ فکر کی روشنی میں اب یہ اشعار ملاحظہ کیجیے:</a:t>
            </a:r>
          </a:p>
          <a:p>
            <a:r>
              <a:rPr lang="ur-PK" dirty="0" smtClean="0"/>
              <a:t>چاہتے ہیں خوب رویوں کو اسد</a:t>
            </a:r>
          </a:p>
          <a:p>
            <a:r>
              <a:rPr lang="ur-PK" dirty="0" smtClean="0"/>
              <a:t>آپ کی صورت تو دیکھا چاہیے</a:t>
            </a:r>
          </a:p>
          <a:p>
            <a:r>
              <a:rPr lang="ur-PK" dirty="0" smtClean="0"/>
              <a:t>نکالا چاہتا ہے کام کیا طعنوں سے تو غالب</a:t>
            </a:r>
          </a:p>
          <a:p>
            <a:r>
              <a:rPr lang="ur-PK" dirty="0" smtClean="0"/>
              <a:t>ترے بے مہر کہنے سے وہ تجھ پر مہرباں کیوں ہو</a:t>
            </a:r>
            <a:endParaRPr lang="en-US" dirty="0"/>
          </a:p>
        </p:txBody>
      </p:sp>
    </p:spTree>
    <p:extLst>
      <p:ext uri="{BB962C8B-B14F-4D97-AF65-F5344CB8AC3E}">
        <p14:creationId xmlns:p14="http://schemas.microsoft.com/office/powerpoint/2010/main" val="198689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099" y="2889961"/>
            <a:ext cx="10515600" cy="1325563"/>
          </a:xfrm>
        </p:spPr>
        <p:txBody>
          <a:bodyPr>
            <a:noAutofit/>
          </a:bodyPr>
          <a:lstStyle/>
          <a:p>
            <a:pPr algn="r" rtl="1"/>
            <a:r>
              <a:rPr lang="ur-PK" sz="2400" dirty="0" smtClean="0"/>
              <a:t>پیدائش         :    27 دسمبر 1797، مقام اکبر آباد یعنی آگرہ، اترپردیش</a:t>
            </a:r>
            <a:r>
              <a:rPr lang="en-US" sz="2400" dirty="0" smtClean="0"/>
              <a:t/>
            </a:r>
            <a:br>
              <a:rPr lang="en-US" sz="2400" dirty="0" smtClean="0"/>
            </a:br>
            <a:r>
              <a:rPr lang="ur-PK" sz="2400" dirty="0" smtClean="0"/>
              <a:t>اصل نام        :    مرزا اسداللہ بیگ خاں</a:t>
            </a:r>
            <a:r>
              <a:rPr lang="en-US" sz="2400" dirty="0" smtClean="0"/>
              <a:t/>
            </a:r>
            <a:br>
              <a:rPr lang="en-US" sz="2400" dirty="0" smtClean="0"/>
            </a:br>
            <a:r>
              <a:rPr lang="ur-PK" sz="2400" dirty="0" smtClean="0"/>
              <a:t>تخلص          :    اسد، غالب</a:t>
            </a:r>
            <a:r>
              <a:rPr lang="en-US" sz="2400" dirty="0" smtClean="0"/>
              <a:t/>
            </a:r>
            <a:br>
              <a:rPr lang="en-US" sz="2400" dirty="0" smtClean="0"/>
            </a:br>
            <a:r>
              <a:rPr lang="ur-PK" sz="2400" dirty="0" smtClean="0"/>
              <a:t>عرف            :    مرزا نوشہ</a:t>
            </a:r>
            <a:r>
              <a:rPr lang="en-US" sz="2400" dirty="0" smtClean="0"/>
              <a:t/>
            </a:r>
            <a:br>
              <a:rPr lang="en-US" sz="2400" dirty="0" smtClean="0"/>
            </a:br>
            <a:r>
              <a:rPr lang="ur-PK" sz="2400" dirty="0" smtClean="0"/>
              <a:t>خطاب           :    نجم الدولہ دبیرالملک بہادر نظام جنگ</a:t>
            </a:r>
            <a:r>
              <a:rPr lang="en-US" sz="2400" dirty="0" smtClean="0"/>
              <a:t/>
            </a:r>
            <a:br>
              <a:rPr lang="en-US" sz="2400" dirty="0" smtClean="0"/>
            </a:br>
            <a:r>
              <a:rPr lang="ur-PK" sz="2400" dirty="0" smtClean="0"/>
              <a:t>والد کا نام      :    مرزاعبداللہ بیگ خاں</a:t>
            </a:r>
            <a:r>
              <a:rPr lang="en-US" sz="2400" dirty="0" smtClean="0"/>
              <a:t/>
            </a:r>
            <a:br>
              <a:rPr lang="en-US" sz="2400" dirty="0" smtClean="0"/>
            </a:br>
            <a:r>
              <a:rPr lang="ur-PK" sz="2400" dirty="0" smtClean="0"/>
              <a:t>ماں کا نام      :    عزّت النسا بیگم</a:t>
            </a:r>
            <a:endParaRPr lang="en-US" sz="2400" dirty="0"/>
          </a:p>
        </p:txBody>
      </p:sp>
    </p:spTree>
    <p:extLst>
      <p:ext uri="{BB962C8B-B14F-4D97-AF65-F5344CB8AC3E}">
        <p14:creationId xmlns:p14="http://schemas.microsoft.com/office/powerpoint/2010/main" val="11682996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508" y="2180277"/>
            <a:ext cx="10515600" cy="1325563"/>
          </a:xfrm>
        </p:spPr>
        <p:txBody>
          <a:bodyPr>
            <a:noAutofit/>
          </a:bodyPr>
          <a:lstStyle/>
          <a:p>
            <a:pPr algn="r" rtl="1"/>
            <a:r>
              <a:rPr lang="ur-PK" sz="2800" dirty="0" smtClean="0"/>
              <a:t>واعظ نہ تم پیو نہ کسی کو پلا سکوکیا بات ہے تمھاری شراب طہور میںغالب کی غزلوں میں جو گہرے فکری مضامین ملتے ہیں ان پر تفصیلی گفتگو ممکن نہیں۔ البتہ، یہ دیکھنا ضروری ہے کہ آخر وہ کون سے عوامل ہیں جن کی بنیاد پر انھیں </a:t>
            </a:r>
            <a:r>
              <a:rPr lang="ur-PK" sz="2800" smtClean="0"/>
              <a:t>وجدان کے </a:t>
            </a:r>
            <a:r>
              <a:rPr lang="ur-PK" sz="2800" dirty="0" smtClean="0"/>
              <a:t>بجائے ذہن کے شاعر کے طور پر پیش کیا گیا؟ یا اسے یوں سمجھ لیں کہ ان کی شاعری میں گہرے فکری رموز کی کارفرمائی نظر آتی ہے۔ اسلوب احمد انصاری کا ماننا ہے کہ ‘‘غالب کے یہاں باضابہ فکری نظام کی تلاش عبث ہے۔ وہ زندگی کے جلوہ ہائے صدرنگ کی تصویر کشی کرتے اور زندگی کے متعلق مختلف اور بعض اوقات متضاد انداز ہائے نظر کو ہماے اندر ابھارتے ہیں۔’’ (نقش غالب: غالب اکادمی، نئی دہلی،اکتوبر 1970، ص 35)</a:t>
            </a:r>
            <a:endParaRPr lang="en-US" sz="2800" dirty="0"/>
          </a:p>
        </p:txBody>
      </p:sp>
    </p:spTree>
    <p:extLst>
      <p:ext uri="{BB962C8B-B14F-4D97-AF65-F5344CB8AC3E}">
        <p14:creationId xmlns:p14="http://schemas.microsoft.com/office/powerpoint/2010/main" val="106218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rtl="1"/>
            <a:r>
              <a:rPr lang="ur-PK" sz="2800" b="1" dirty="0" smtClean="0"/>
              <a:t>تعلیم: </a:t>
            </a:r>
            <a:r>
              <a:rPr lang="en-US" sz="2400" dirty="0" smtClean="0"/>
              <a:t/>
            </a:r>
            <a:br>
              <a:rPr lang="en-US" sz="2400" dirty="0" smtClean="0"/>
            </a:br>
            <a:r>
              <a:rPr lang="ur-PK" sz="2400" dirty="0" smtClean="0"/>
              <a:t>ابتدائی تعلیم آگرہ ہی میں مولوی محمد معظّم صاحب سے حاصل کی۔ جب ان کی عمر چودہ سال (14) کی تھی تو ایک ایرانی نژاد نومسلم عالم ملّا عبدالصمد آگرے میں آئے۔ روایت ہے کہ مرزا نے دو سالوں تک ملا عبدالصمد سے اکتساب فیض کیا۔ حالی نے یہ بھی لکھا ہے کہ اکثر مرزا کو یہ بھی کہتے سنا گیا ہے کہ چوں کہ لوگ انھیں بے استادا کہا کرتے تھے، اسی غرض سے انھوں نے ایک فرضی نام کا استاد گھڑلیا تھا۔ حالاں کہ اس نام کاایک فارسی نژاد عالم ضرور تھا۔ اتنی بات ضرور کہی جاسکتی ہے کہ غالب نے باضابطہ کسی تعلیمی ادارے میں حصول علم کے لیے وقت نہیں لگایا تھا، البتہ ان کا ذاتی مطالعہ اور مشاہدہ کچھ ایسا تھا کہ کائنات اور اشیائے کائنات کے باطن تک ان کی فکر پہنچ جایا کرتی تھی۔</a:t>
            </a:r>
            <a:endParaRPr lang="en-US" sz="2400" dirty="0"/>
          </a:p>
        </p:txBody>
      </p:sp>
      <p:sp>
        <p:nvSpPr>
          <p:cNvPr id="3" name="Subtitle 2"/>
          <p:cNvSpPr>
            <a:spLocks noGrp="1"/>
          </p:cNvSpPr>
          <p:nvPr>
            <p:ph type="subTitle" idx="1"/>
          </p:nvPr>
        </p:nvSpPr>
        <p:spPr>
          <a:xfrm>
            <a:off x="1105469" y="3602037"/>
            <a:ext cx="9562531" cy="2539455"/>
          </a:xfrm>
        </p:spPr>
        <p:txBody>
          <a:bodyPr>
            <a:normAutofit/>
          </a:bodyPr>
          <a:lstStyle/>
          <a:p>
            <a:pPr algn="r" rtl="1"/>
            <a:r>
              <a:rPr lang="ur-PK" sz="3200" b="1" dirty="0" smtClean="0">
                <a:cs typeface="+mj-cs"/>
              </a:rPr>
              <a:t>شادی: </a:t>
            </a:r>
            <a:endParaRPr lang="en-US" sz="3200" b="1" dirty="0" smtClean="0">
              <a:cs typeface="+mj-cs"/>
            </a:endParaRPr>
          </a:p>
          <a:p>
            <a:pPr algn="r" rtl="1"/>
            <a:r>
              <a:rPr lang="ur-PK" dirty="0" smtClean="0">
                <a:cs typeface="+mj-cs"/>
              </a:rPr>
              <a:t> مرزا غالب کی عمر جب کہ محض 13 برس کی تھی یعنی 1810 میں ان کی شادی ہوگئی۔ ان کی شادی نواب احمد بخش خاں کے چھوٹے بھائی نواب الٰہی بخش خاں کی بیٹی امراؤ بیگم سے ہوئی۔ الٰہی بخش خاں معروف خود بھی ایک کہنہ مشق شاعر تھے۔ شادی کے بعد 1812 میں غالب آگرے سے دہلی منتقل ہوگئے۔</a:t>
            </a:r>
            <a:endParaRPr lang="en-US" dirty="0">
              <a:cs typeface="+mj-cs"/>
            </a:endParaRPr>
          </a:p>
        </p:txBody>
      </p:sp>
    </p:spTree>
    <p:extLst>
      <p:ext uri="{BB962C8B-B14F-4D97-AF65-F5344CB8AC3E}">
        <p14:creationId xmlns:p14="http://schemas.microsoft.com/office/powerpoint/2010/main" val="3561955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3695" y="914400"/>
            <a:ext cx="9494293" cy="3722592"/>
          </a:xfrm>
        </p:spPr>
        <p:txBody>
          <a:bodyPr>
            <a:noAutofit/>
          </a:bodyPr>
          <a:lstStyle/>
          <a:p>
            <a:pPr algn="r" rtl="1"/>
            <a:r>
              <a:rPr lang="ur-PK" sz="2800" b="1" dirty="0" smtClean="0"/>
              <a:t>پنشن اور کلکتہ کا سفر:</a:t>
            </a:r>
            <a:r>
              <a:rPr lang="en-US" sz="2800" b="1" dirty="0" smtClean="0"/>
              <a:t/>
            </a:r>
            <a:br>
              <a:rPr lang="en-US" sz="2800" b="1" dirty="0" smtClean="0"/>
            </a:br>
            <a:r>
              <a:rPr lang="ur-PK" sz="2400" dirty="0" smtClean="0"/>
              <a:t>مرزا کے چچا کے انتقال کے بعد ہی جب کہ ان کی عمر 9 برس تھی، انگریزوں کی طرف سے پنشن مقرر ہوگئی تھی۔ شادی کے بعد اخراجات بڑھے تو انھوں نے کلکتہ جاکر حکومت عالیہ میں اپنا مقدمہ پیش کرنے کا ارادہ کیا اور دہلی سے 1826میں رخت سفر باندھا۔ کانپور ہوتے ہوئے وہ لکھنؤ پہنچے جہاں ان کا استقبال  کیا گیا اور ان کے اعزاز میں ایک مشاعرے کا بھی انعقاد کیا گیا۔ لکھنؤ میں وہ تقریباً ایک سال تک رکے اور پھر بنارس اور پٹنہ ہوتے ہوئے 1828 میں کلکتہ پہنچے۔ وہاں انھیں کوئی کامیابی نہیں ملی۔ آخرکار نومبر 1829 میں وہ پھر دہلی آگئے۔ یہاں آکر ریذیڈنٹ کے یہاں اپنا استغاثہ دائر کیا جس کا فیصلہ 1836 میں یہ آیا کہ انھیں سالانہ  پنشن  کے طور پر جو 750 روپے ملتے ہیں وہی ملیں گے، اضافہ کی کوئی گنجائش نہیں۔ انھوں نے اپنے مقدمے کی اپیل ملکہ انگلستان کے حضور بھی پیش کی لیکن یہاں بھی وہ ناکام رہے۔ اس طرح وہ کم و بیش 16 برسوں تک اپنے پنشن میں اضافے کے لیے حکومت سے لڑتے رہے لیکن کامیابی نہیں ملی۔ مقدمہ لڑنے کے لیے دوسروں سے پیسے لے کر اور بھی مقروض ہوگئے۔ لیکن انھوں نے امید کا دامن کبھی نہیں چھوڑا۔</a:t>
            </a:r>
            <a:endParaRPr lang="en-US" sz="2400" dirty="0"/>
          </a:p>
        </p:txBody>
      </p:sp>
      <p:sp>
        <p:nvSpPr>
          <p:cNvPr id="3" name="Subtitle 2"/>
          <p:cNvSpPr>
            <a:spLocks noGrp="1"/>
          </p:cNvSpPr>
          <p:nvPr>
            <p:ph type="subTitle" idx="1"/>
          </p:nvPr>
        </p:nvSpPr>
        <p:spPr>
          <a:xfrm>
            <a:off x="1878842" y="4966814"/>
            <a:ext cx="9144000" cy="1655762"/>
          </a:xfrm>
        </p:spPr>
        <p:txBody>
          <a:bodyPr/>
          <a:lstStyle/>
          <a:p>
            <a:pPr algn="r" rtl="1"/>
            <a:r>
              <a:rPr lang="ur-PK" dirty="0" smtClean="0"/>
              <a:t>قرض کی پیتے تھے مے لیکن سمجھتے تھے کہ ہاں</a:t>
            </a:r>
            <a:r>
              <a:rPr lang="en-US" dirty="0" smtClean="0"/>
              <a:t>    </a:t>
            </a:r>
          </a:p>
          <a:p>
            <a:pPr algn="r" rtl="1"/>
            <a:r>
              <a:rPr lang="ur-PK" dirty="0" smtClean="0"/>
              <a:t>رنگ لائے گی ہماری فاقہ مستی ایک دن</a:t>
            </a:r>
            <a:endParaRPr lang="en-US" dirty="0"/>
          </a:p>
        </p:txBody>
      </p:sp>
    </p:spTree>
    <p:extLst>
      <p:ext uri="{BB962C8B-B14F-4D97-AF65-F5344CB8AC3E}">
        <p14:creationId xmlns:p14="http://schemas.microsoft.com/office/powerpoint/2010/main" val="3042481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746" y="2152982"/>
            <a:ext cx="10515600" cy="1325563"/>
          </a:xfrm>
        </p:spPr>
        <p:txBody>
          <a:bodyPr>
            <a:noAutofit/>
          </a:bodyPr>
          <a:lstStyle/>
          <a:p>
            <a:pPr algn="r" rtl="1"/>
            <a:r>
              <a:rPr lang="ur-PK" sz="2400" dirty="0" smtClean="0"/>
              <a:t>غالب اور قلعہ: مرزا غالب دہلی کے ادبی حلقے میں مشہور تھے۔ ان کی مالی حالت کمزور ہوچکی تھی، لہٰذا دوستوں نے انھیں قلعہ کی ملازمت اختیار کرنے پر آمادہ کیا۔ حکیم احسن اللہ خاں اور مولانا نصیرالدین عرف میاں کالے صاحب کے کہنے پر بہادر شاہ ظفر نے غالب کو خلعت فاخرہ اور نجم الدولہ دبیرالملک نظام جنگ کے خطاب سےنوازا۔ ساتھ ہی پچاس روپے ماہوار تنخواہ مقرر کردی۔ غالب سے یہ بھی فرمائش کی گئی کہ وہ خاندان تیموری کی تاریخ لکھیں۔کچھ دنوں کے بعد 1854 میں مرزا فخرالدین ولی عہد ہوئے۔ چوں کہ مرزا فخر و غالب کے شاگر دتھے اس لیے تنخواہ کی رقم بڑھا دی گئی۔ جولائی 1856 میں مرزا فخرو کا انتقال ہوگیا اور 1857 میں جیسا کہ تاریخ بتاتی ہے، لال قلعہ پوری طرح اجڑ گیا۔</a:t>
            </a:r>
            <a:endParaRPr lang="en-US" sz="2400" dirty="0"/>
          </a:p>
        </p:txBody>
      </p:sp>
    </p:spTree>
    <p:extLst>
      <p:ext uri="{BB962C8B-B14F-4D97-AF65-F5344CB8AC3E}">
        <p14:creationId xmlns:p14="http://schemas.microsoft.com/office/powerpoint/2010/main" val="1209781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382" y="2466880"/>
            <a:ext cx="10515600" cy="1325563"/>
          </a:xfrm>
        </p:spPr>
        <p:txBody>
          <a:bodyPr>
            <a:noAutofit/>
          </a:bodyPr>
          <a:lstStyle/>
          <a:p>
            <a:pPr algn="r" rtl="1"/>
            <a:r>
              <a:rPr lang="ur-PK" sz="2400" dirty="0" smtClean="0"/>
              <a:t>1857 کے ہنگامے کا ذکر غالب نے اپنے خطوط میں اور فارسی تصنیف ‘دستنبو’ میں بھی کیا ہے۔ اس کے بعد پنشن اور تنخواہ دونوں سے غالب محروم ہوگئے۔ انھوں نے والیٔ رام پور نواب یوسف علی خاں کو خط لکھا جس کے بعد انھیں سو روپے ماہوار آخر دم تک ملتے رہے۔آخری ایام: مرزا غالب آخری عمر میں کم سنتے تھے بلکہ یہ نوبت آگئی تھی کہ ملنے والے لکھ کر رقعہ ان کے سامنے بڑھاتے تھے، پھر وہ جواب دیا کرتے تھے۔  موت سے کچھ دنوں پہلے ان پر بے ہوشی سی طاری رہنے لگی۔موت سے اک روز پہلے دماغ پر فالج گرااور 15 فروری 1869 کو وفات پاگئے۔ ان کی قبر بستی حضرت نظام الدین میں ہے۔ اسی سے ذرا آگے بڑھنے پر حضرت نظام الدین اولیا کا مزار بھی ہے جس کے آنگن میں اردو اور فارسی کے بڑے نامور شاعر حضرت امیر خسرو بھی مدفون ہیں۔</a:t>
            </a:r>
            <a:endParaRPr lang="en-US" sz="2400" dirty="0"/>
          </a:p>
        </p:txBody>
      </p:sp>
    </p:spTree>
    <p:extLst>
      <p:ext uri="{BB962C8B-B14F-4D97-AF65-F5344CB8AC3E}">
        <p14:creationId xmlns:p14="http://schemas.microsoft.com/office/powerpoint/2010/main" val="273639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4572" y="1122363"/>
            <a:ext cx="4103427" cy="460777"/>
          </a:xfrm>
        </p:spPr>
        <p:txBody>
          <a:bodyPr>
            <a:normAutofit fontScale="90000"/>
          </a:bodyPr>
          <a:lstStyle/>
          <a:p>
            <a:r>
              <a:rPr lang="ur-PK" sz="4000" b="1" dirty="0" smtClean="0"/>
              <a:t>مرزا غالب کی تصانیف:</a:t>
            </a:r>
            <a:endParaRPr lang="en-US" sz="4000" b="1" dirty="0"/>
          </a:p>
        </p:txBody>
      </p:sp>
      <p:sp>
        <p:nvSpPr>
          <p:cNvPr id="3" name="Subtitle 2"/>
          <p:cNvSpPr>
            <a:spLocks noGrp="1"/>
          </p:cNvSpPr>
          <p:nvPr>
            <p:ph type="subTitle" idx="1"/>
          </p:nvPr>
        </p:nvSpPr>
        <p:spPr>
          <a:xfrm>
            <a:off x="313899" y="1583140"/>
            <a:ext cx="11313994" cy="3674660"/>
          </a:xfrm>
        </p:spPr>
        <p:txBody>
          <a:bodyPr>
            <a:noAutofit/>
          </a:bodyPr>
          <a:lstStyle/>
          <a:p>
            <a:r>
              <a:rPr lang="ur-PK" dirty="0" smtClean="0">
                <a:cs typeface="+mj-cs"/>
              </a:rPr>
              <a:t>دیوان ِ غالب:  اس میں مرزا کا اردو کلام ہے جس میں غزلو ں کے علاوہ قصائد، قطعات اور رباعیات ہیں۔</a:t>
            </a:r>
            <a:endParaRPr lang="en-US" dirty="0" smtClean="0">
              <a:cs typeface="+mj-cs"/>
            </a:endParaRPr>
          </a:p>
          <a:p>
            <a:r>
              <a:rPr lang="ur-PK" dirty="0" smtClean="0">
                <a:cs typeface="+mj-cs"/>
              </a:rPr>
              <a:t>دستنبو:         اس کتاب میں 1850 سے لے کر 1857 تک کے حالات درج ہیں۔ یہ کتاب فارسی میں ہے جو پہلی بار 1858 میں شائع ہوئی۔ اردو میں اس کا ترجمہ خواجہ احمد فاروقی نے کیا ہے۔</a:t>
            </a:r>
            <a:endParaRPr lang="en-US" dirty="0" smtClean="0">
              <a:cs typeface="+mj-cs"/>
            </a:endParaRPr>
          </a:p>
          <a:p>
            <a:r>
              <a:rPr lang="ur-PK" dirty="0" smtClean="0">
                <a:cs typeface="+mj-cs"/>
              </a:rPr>
              <a:t>مہر نیمروز: تیمور سے ہمایوں کے عہد تک کے حالات لکھے۔ پھر بادشاہ کی فرمائش پر حکیم احسن اللہ خاں نے حضرت آدم سے چنگیز خاں تک کی تاریخ مرتب کی جسے غالب نے فارسی میں منتقل کیا۔</a:t>
            </a:r>
            <a:endParaRPr lang="en-US" dirty="0" smtClean="0">
              <a:cs typeface="+mj-cs"/>
            </a:endParaRPr>
          </a:p>
          <a:p>
            <a:r>
              <a:rPr lang="ur-PK" dirty="0" smtClean="0">
                <a:cs typeface="+mj-cs"/>
              </a:rPr>
              <a:t>قاطع بُرہان: فارسی لغت ‘برہانِ قاطع’ از مولوی محمد حسین تبریزی کا جواب ہے۔ قاطع برہان کی اشاعت 1861 میں ہوئی بعد میں اعتراضات کا اضافہ کرکے غالب نے اسی کو ‘دُرفش کاویانی’ کے نام سے 1865 میں شائع کیا۔</a:t>
            </a:r>
            <a:endParaRPr lang="en-US" dirty="0" smtClean="0">
              <a:cs typeface="+mj-cs"/>
            </a:endParaRPr>
          </a:p>
          <a:p>
            <a:r>
              <a:rPr lang="ur-PK" dirty="0" smtClean="0">
                <a:cs typeface="+mj-cs"/>
              </a:rPr>
              <a:t>میخانۂ آرزو: فارسی کے کلام کا پہلا ایڈیشن 1845 میں اسی نام سے چھپا۔ پھر بعد میں کلیات کی شکل میں کئی ایڈیشن چھپے۔سبد چین: اس نام سے فارسی کلام1867 میں چھپا۔ اس مجموعے میں مثنوی ابر گہربار کے علاوہ وہ کلام ہے جو فارسی کے کلیات میں شامل نہیں ہوسکا تھا۔</a:t>
            </a:r>
            <a:endParaRPr lang="en-US" dirty="0" smtClean="0">
              <a:cs typeface="+mj-cs"/>
            </a:endParaRPr>
          </a:p>
        </p:txBody>
      </p:sp>
    </p:spTree>
    <p:extLst>
      <p:ext uri="{BB962C8B-B14F-4D97-AF65-F5344CB8AC3E}">
        <p14:creationId xmlns:p14="http://schemas.microsoft.com/office/powerpoint/2010/main" val="4101343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130" y="1122363"/>
            <a:ext cx="3543869" cy="679141"/>
          </a:xfrm>
        </p:spPr>
        <p:txBody>
          <a:bodyPr>
            <a:normAutofit/>
          </a:bodyPr>
          <a:lstStyle/>
          <a:p>
            <a:r>
              <a:rPr lang="ur-PK" sz="3200" b="1" dirty="0" smtClean="0"/>
              <a:t>مرزا غالب کی تصانیف:</a:t>
            </a:r>
            <a:endParaRPr lang="en-US" sz="3200" b="1" dirty="0"/>
          </a:p>
        </p:txBody>
      </p:sp>
      <p:sp>
        <p:nvSpPr>
          <p:cNvPr id="3" name="Subtitle 2"/>
          <p:cNvSpPr>
            <a:spLocks noGrp="1"/>
          </p:cNvSpPr>
          <p:nvPr>
            <p:ph type="subTitle" idx="1"/>
          </p:nvPr>
        </p:nvSpPr>
        <p:spPr>
          <a:xfrm>
            <a:off x="1524000" y="2320119"/>
            <a:ext cx="9144000" cy="2937681"/>
          </a:xfrm>
        </p:spPr>
        <p:txBody>
          <a:bodyPr>
            <a:normAutofit/>
          </a:bodyPr>
          <a:lstStyle/>
          <a:p>
            <a:r>
              <a:rPr lang="ur-PK" dirty="0"/>
              <a:t>دعائے صباح: عربی میں دعاء الصباح حضرت علی سے منسوب ہے۔ غالب نے اسے فارسی میں منظوم کیا۔ یہ اہم کام انھوں نے اپنے بھانجے مرزا عباس بیگ کی فرمائش پر کیا تھا</a:t>
            </a:r>
            <a:r>
              <a:rPr lang="ur-PK" dirty="0" smtClean="0"/>
              <a:t>۔</a:t>
            </a:r>
            <a:endParaRPr lang="en-US" dirty="0" smtClean="0"/>
          </a:p>
          <a:p>
            <a:r>
              <a:rPr lang="ur-PK" dirty="0" smtClean="0"/>
              <a:t>عودہندی</a:t>
            </a:r>
            <a:r>
              <a:rPr lang="ur-PK" dirty="0"/>
              <a:t>: پہلی مرتبہ مرزا کے اردو خطوط کا یہ مجموعہ 1868 میں چھپا</a:t>
            </a:r>
            <a:r>
              <a:rPr lang="ur-PK" dirty="0" smtClean="0"/>
              <a:t>۔</a:t>
            </a:r>
            <a:endParaRPr lang="en-US" dirty="0" smtClean="0"/>
          </a:p>
          <a:p>
            <a:r>
              <a:rPr lang="ur-PK" dirty="0" smtClean="0"/>
              <a:t>اردوئے </a:t>
            </a:r>
            <a:r>
              <a:rPr lang="ur-PK" dirty="0"/>
              <a:t>معلیٰ: غالب کے اردو خطوط کا مجموعہ ہے جو 1869 میں شائع ہوا۔</a:t>
            </a:r>
            <a:endParaRPr lang="en-US" dirty="0"/>
          </a:p>
          <a:p>
            <a:endParaRPr lang="en-US" dirty="0"/>
          </a:p>
        </p:txBody>
      </p:sp>
    </p:spTree>
    <p:extLst>
      <p:ext uri="{BB962C8B-B14F-4D97-AF65-F5344CB8AC3E}">
        <p14:creationId xmlns:p14="http://schemas.microsoft.com/office/powerpoint/2010/main" val="319382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2376" y="1122363"/>
            <a:ext cx="5645624" cy="256061"/>
          </a:xfrm>
        </p:spPr>
        <p:txBody>
          <a:bodyPr>
            <a:normAutofit fontScale="90000"/>
          </a:bodyPr>
          <a:lstStyle/>
          <a:p>
            <a:r>
              <a:rPr lang="ur-PK" sz="3200" b="1" dirty="0" smtClean="0"/>
              <a:t>مکاتیب غالب: </a:t>
            </a:r>
            <a:endParaRPr lang="en-US" sz="3200" b="1" dirty="0"/>
          </a:p>
        </p:txBody>
      </p:sp>
      <p:sp>
        <p:nvSpPr>
          <p:cNvPr id="3" name="Subtitle 2"/>
          <p:cNvSpPr>
            <a:spLocks noGrp="1"/>
          </p:cNvSpPr>
          <p:nvPr>
            <p:ph type="subTitle" idx="1"/>
          </p:nvPr>
        </p:nvSpPr>
        <p:spPr>
          <a:xfrm>
            <a:off x="1897038" y="1514901"/>
            <a:ext cx="8770961" cy="3742899"/>
          </a:xfrm>
        </p:spPr>
        <p:txBody>
          <a:bodyPr>
            <a:normAutofit/>
          </a:bodyPr>
          <a:lstStyle/>
          <a:p>
            <a:pPr algn="r" rtl="1"/>
            <a:r>
              <a:rPr lang="ur-PK" dirty="0" smtClean="0"/>
              <a:t>مرزا کے وہ خطوط شامل ہیں جو انھوں نے دربار رامپور کو لکھے تھے اور جسے امتیاز علی خاں عرشی صاحب نے مرتب کرکے پہلی مرتبہ 1937 میں شائع کیا۔نکات غالب رقعات غالب: نکات غالب میں فارسی صَرف کے قواعد اردو میں اور رقعات غالب میں اپنے پندرہ فارسی مکتوب ‘پنج آہنگ’ سے منتخب کرکے درج کیے تھے۔ غالب نے ماسٹر پیارے لال آشوب کی فرمائش اور درخواست پر  یہ کارنامہ انجام دیا تھا۔قادرنامہ: مرزا نے عارف کے بچوں کے لیے آٹھ صفحات پر مشتمل یہ ایک مختصر رسالہ لکھا تھا جس میں ‘خالق باری’ کی طرز پر فارسی لغات کا مفہوم اردو میں لکھا گیا تھا۔ جیسے اس نظم کا پہلا شعر ہے:</a:t>
            </a:r>
            <a:endParaRPr lang="en-US" dirty="0" smtClean="0"/>
          </a:p>
          <a:p>
            <a:pPr algn="r" rtl="1"/>
            <a:r>
              <a:rPr lang="ur-PK" dirty="0" smtClean="0"/>
              <a:t>قادر اللہ اور یزداں ہے خدا</a:t>
            </a:r>
            <a:r>
              <a:rPr lang="en-US" dirty="0" smtClean="0"/>
              <a:t> 	</a:t>
            </a:r>
          </a:p>
          <a:p>
            <a:pPr algn="r" rtl="1"/>
            <a:r>
              <a:rPr lang="ur-PK" dirty="0" smtClean="0"/>
              <a:t>ہے نبی مرسل، پیمبر رہنما</a:t>
            </a:r>
            <a:endParaRPr lang="en-US" dirty="0"/>
          </a:p>
        </p:txBody>
      </p:sp>
    </p:spTree>
    <p:extLst>
      <p:ext uri="{BB962C8B-B14F-4D97-AF65-F5344CB8AC3E}">
        <p14:creationId xmlns:p14="http://schemas.microsoft.com/office/powerpoint/2010/main" val="350029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2210</Words>
  <Application>Microsoft Office PowerPoint</Application>
  <PresentationFormat>Custom</PresentationFormat>
  <Paragraphs>57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History of Persian Language &amp; Development of Persian Poetry Semester: 2nd M.s Course Code: Per-509 Credit Hours: 3</vt:lpstr>
      <vt:lpstr>پیدائش         :    27 دسمبر 1797، مقام اکبر آباد یعنی آگرہ، اترپردیش اصل نام        :    مرزا اسداللہ بیگ خاں تخلص          :    اسد، غالب عرف            :    مرزا نوشہ خطاب           :    نجم الدولہ دبیرالملک بہادر نظام جنگ والد کا نام      :    مرزاعبداللہ بیگ خاں ماں کا نام      :    عزّت النسا بیگم</vt:lpstr>
      <vt:lpstr>تعلیم:  ابتدائی تعلیم آگرہ ہی میں مولوی محمد معظّم صاحب سے حاصل کی۔ جب ان کی عمر چودہ سال (14) کی تھی تو ایک ایرانی نژاد نومسلم عالم ملّا عبدالصمد آگرے میں آئے۔ روایت ہے کہ مرزا نے دو سالوں تک ملا عبدالصمد سے اکتساب فیض کیا۔ حالی نے یہ بھی لکھا ہے کہ اکثر مرزا کو یہ بھی کہتے سنا گیا ہے کہ چوں کہ لوگ انھیں بے استادا کہا کرتے تھے، اسی غرض سے انھوں نے ایک فرضی نام کا استاد گھڑلیا تھا۔ حالاں کہ اس نام کاایک فارسی نژاد عالم ضرور تھا۔ اتنی بات ضرور کہی جاسکتی ہے کہ غالب نے باضابطہ کسی تعلیمی ادارے میں حصول علم کے لیے وقت نہیں لگایا تھا، البتہ ان کا ذاتی مطالعہ اور مشاہدہ کچھ ایسا تھا کہ کائنات اور اشیائے کائنات کے باطن تک ان کی فکر پہنچ جایا کرتی تھی۔</vt:lpstr>
      <vt:lpstr>پنشن اور کلکتہ کا سفر: مرزا کے چچا کے انتقال کے بعد ہی جب کہ ان کی عمر 9 برس تھی، انگریزوں کی طرف سے پنشن مقرر ہوگئی تھی۔ شادی کے بعد اخراجات بڑھے تو انھوں نے کلکتہ جاکر حکومت عالیہ میں اپنا مقدمہ پیش کرنے کا ارادہ کیا اور دہلی سے 1826میں رخت سفر باندھا۔ کانپور ہوتے ہوئے وہ لکھنؤ پہنچے جہاں ان کا استقبال  کیا گیا اور ان کے اعزاز میں ایک مشاعرے کا بھی انعقاد کیا گیا۔ لکھنؤ میں وہ تقریباً ایک سال تک رکے اور پھر بنارس اور پٹنہ ہوتے ہوئے 1828 میں کلکتہ پہنچے۔ وہاں انھیں کوئی کامیابی نہیں ملی۔ آخرکار نومبر 1829 میں وہ پھر دہلی آگئے۔ یہاں آکر ریذیڈنٹ کے یہاں اپنا استغاثہ دائر کیا جس کا فیصلہ 1836 میں یہ آیا کہ انھیں سالانہ  پنشن  کے طور پر جو 750 روپے ملتے ہیں وہی ملیں گے، اضافہ کی کوئی گنجائش نہیں۔ انھوں نے اپنے مقدمے کی اپیل ملکہ انگلستان کے حضور بھی پیش کی لیکن یہاں بھی وہ ناکام رہے۔ اس طرح وہ کم و بیش 16 برسوں تک اپنے پنشن میں اضافے کے لیے حکومت سے لڑتے رہے لیکن کامیابی نہیں ملی۔ مقدمہ لڑنے کے لیے دوسروں سے پیسے لے کر اور بھی مقروض ہوگئے۔ لیکن انھوں نے امید کا دامن کبھی نہیں چھوڑا۔</vt:lpstr>
      <vt:lpstr>غالب اور قلعہ: مرزا غالب دہلی کے ادبی حلقے میں مشہور تھے۔ ان کی مالی حالت کمزور ہوچکی تھی، لہٰذا دوستوں نے انھیں قلعہ کی ملازمت اختیار کرنے پر آمادہ کیا۔ حکیم احسن اللہ خاں اور مولانا نصیرالدین عرف میاں کالے صاحب کے کہنے پر بہادر شاہ ظفر نے غالب کو خلعت فاخرہ اور نجم الدولہ دبیرالملک نظام جنگ کے خطاب سےنوازا۔ ساتھ ہی پچاس روپے ماہوار تنخواہ مقرر کردی۔ غالب سے یہ بھی فرمائش کی گئی کہ وہ خاندان تیموری کی تاریخ لکھیں۔کچھ دنوں کے بعد 1854 میں مرزا فخرالدین ولی عہد ہوئے۔ چوں کہ مرزا فخر و غالب کے شاگر دتھے اس لیے تنخواہ کی رقم بڑھا دی گئی۔ جولائی 1856 میں مرزا فخرو کا انتقال ہوگیا اور 1857 میں جیسا کہ تاریخ بتاتی ہے، لال قلعہ پوری طرح اجڑ گیا۔</vt:lpstr>
      <vt:lpstr>1857 کے ہنگامے کا ذکر غالب نے اپنے خطوط میں اور فارسی تصنیف ‘دستنبو’ میں بھی کیا ہے۔ اس کے بعد پنشن اور تنخواہ دونوں سے غالب محروم ہوگئے۔ انھوں نے والیٔ رام پور نواب یوسف علی خاں کو خط لکھا جس کے بعد انھیں سو روپے ماہوار آخر دم تک ملتے رہے۔آخری ایام: مرزا غالب آخری عمر میں کم سنتے تھے بلکہ یہ نوبت آگئی تھی کہ ملنے والے لکھ کر رقعہ ان کے سامنے بڑھاتے تھے، پھر وہ جواب دیا کرتے تھے۔  موت سے کچھ دنوں پہلے ان پر بے ہوشی سی طاری رہنے لگی۔موت سے اک روز پہلے دماغ پر فالج گرااور 15 فروری 1869 کو وفات پاگئے۔ ان کی قبر بستی حضرت نظام الدین میں ہے۔ اسی سے ذرا آگے بڑھنے پر حضرت نظام الدین اولیا کا مزار بھی ہے جس کے آنگن میں اردو اور فارسی کے بڑے نامور شاعر حضرت امیر خسرو بھی مدفون ہیں۔</vt:lpstr>
      <vt:lpstr>مرزا غالب کی تصانیف:</vt:lpstr>
      <vt:lpstr>مرزا غالب کی تصانیف:</vt:lpstr>
      <vt:lpstr>مکاتیب غالب: </vt:lpstr>
      <vt:lpstr>غالب کی شاعری</vt:lpstr>
      <vt:lpstr>مرزا غالب کی شاعری میں ان کی غزل گوئی کو خاص امتیازی شان حاصل ہے۔ جب وہ مشکل پسندی اور فارسی زدہ اسلوب سے باہر آئے تو ان کی غزلوں میں اس نوع کے اشعار اپنی بہار دکھانے لگے:  ہوس کو ہے نشاطِ کار کیا کیا نہ ہو مرنا تو جینے کا مزا کیا کیا ہے آدمی بجائے خود اک محشر خیال ہم انجمن سمجھتے ہیں خلوت ہی کیوں نہ ہو ہر ایک بات پہ کہتے ہو تم کہ تو کیا ہے تمھیں کہو کہ یہ اندازِ گفتگو کیا ہے؟ دیکھنا تقریر کی لذت کہ جو اس نے کہا میں نے یہ جانا کہ گویا یہ بھی میرے دل میں ہے اور بازار سے لے آئے اگر ٹوٹ گیا</vt:lpstr>
      <vt:lpstr>ان اشعار سے غالب کے انداز بیان کا پتہ چلتا ہےکہ وہ کسی پامال مضمون کو بھی بڑی خوبصورتی سے پیش کردیا کرتے تھے۔غالب نے اپنی غزلوں میں انسانی زندگی اور جذبات کے مختلف پیش کیے ہیں۔ کائنات کے حسن اور محبوب کے حسن پر غالب نے بڑی خوبصورتی سے شاعرانہ نظر ڈالی ہے، لیکن چوں کہ غزل کا فن رمز و ایما کا فن ہوتا ہے، اس لیے غالب کی غزلوں میں جو جمالیاتی پر تو یا حسن کی شمعیں روشن ہیں، وہ ان کی تخلیقی ہنرمندی پر دلالت کرتی ہیں۔ اس ذیل میں چند شعر ملاحظہ کیجیے: </vt:lpstr>
      <vt:lpstr>ان اشعار سے غالب کے انداز بیان کا پتہ چلتا ہےکہ وہ کسی پامال مضمون کو بھی بڑی خوبصورتی سے پیش کردیا کرتے تھے۔غالب نے اپنی غزلوں میں انسانی زندگی اور جذبات کے مختلف پیش کیے ہیں۔ کائنات کے حسن اور محبوب کے حسن پر غالب نے بڑی خوبصورتی سے شاعرانہ نظر ڈالی ہے، لیکن چوں کہ غزل کا فن رمز و ایما کا فن ہوتا ہے، اس لیے غالب کی غزلوں میں جو جمالیاتی پر تو یا حسن کی شمعیں روشن ہیں، وہ ان کی تخلیقی ہنرمندی پر دلالت کرتی ہیں۔ اس ذیل میں چند شعر ملاحظہ کیجیے: </vt:lpstr>
      <vt:lpstr>مذکورہ بالا اشعار میں غالب نے محبوب اور اس سے متعلق مختلف پہلوؤں کو الگ الگ انداز میں، بلکہ یہ کہیے کہ الگ الگ مضمون کی شکل میں پیش کیا ہے۔ یہاں اس کا موقع نہیں کہ ان اشعار کی تشریح و تعبیر پیش کی جائے کیوں کہ دوسرے شعری اوصاف پر بھی گفتگو ہوگی۔عشق ایک ایسا موضوع ہے جسے آفاقی کہا جاتا ہے۔ یعنی، اس مضمون کو تمام زبانوں کے شعرا نے اپنے اپنے طور پر باندھا اور برتا ہے۔ اردو شاعری میں اس مضمون کا اتنا بڑا سرمایہ ہے کہ پوری کتاب لکھی جاسکتی ہے، بلکہ فراق گورکھپوری نے تو ‘ارد وکی عشقیہ شاعری’ کے عنوان سے ایک کتاب تحریر بھی کی تھی، یہ الگ بات ہے کہ تمام گوشے نہیں آسکے تھے یا یوں کہہ لیں کہ اس کی نوعیت ہی کچھ اور تھی۔ خیر، بات غالب کی غزلوں میں عشق کے مضمون کی ہورہی ہے۔اگر دیکھا جائے تو غالب کی پوری شاعری میں محبت اور عشق کا جذبہ اپنی مختلف صورتوں میں جلوہ گر نظر آتا ہے۔ کہیں شوخی اور کھلنڈرے پن سے کام لیتے ہوئے نظر آتے ہیں تو کہیں ان کی نفسیاتی الجھن انھیں کسی اور طرف لے جاتی ہے، کبھی وہ دوسرے عاشقوں پر طنز کرتے ہیں اور کبھی اپنے جذبۂ عشق اور دیوانگی کو بلند مقام عطا کرتے ہیں۔ کبھی وہ فرہاد تو کبھی قیس کو عشق کے مضمون کے درمیان لے آتے ہیں۔ چوں کہ یہ دونوں کردار ایسے ہیں جو اپنی دیوانگیٔ شوق اور اپنے جذبۂ عشق کی انتہا کے لیے مشہور ہیں۔</vt:lpstr>
      <vt:lpstr> آئیے کچھ اشعار دیکھیے جن سے دیوانگی اورعشق کے کئی رنگ واضح ہوتے ہیں:   وائے دیوانگیٔ شوق کہ ہر دم مجھ کو آپ جانا اُدھر اور آپ ہی حیراں ہونا میں نے مجنوں پہ لڑکپن میں اسدؔ سنگ اٹھایا تھا کہ سر یاد آیا دل میں ذوقِ وصل و یادِ یار تک باقی نہیں آگ اس گھر میں لگی ایسی کہ جو تھا، جل گیا گر کیا ناصح نے ہم کو قید، اچھا یوں سہی یہ جنونِ عشق کے انداز چھُٹ جائیں گے کیا؟ ہوئے ہیں پاؤں ہی پہلے نبرد عشق میں زخمی نہ بھاگا جائے ہے مجھ سے نہ ٹھہرا جائے ہے مجھ سے</vt:lpstr>
      <vt:lpstr>عشق کی آشفتہ سری یا اس کا بے محابا پن، اپنے اندر ایک ایسی آنچ رکھتا ہے جو خس و خاشاک عالم کو خاکستر میں بدل سکتی ہے۔  عشق ہی سے زندگی میں مزا ہے اور یہ عشق ہی درد کی دوا بھی ہے اور ایسا درد ہے جس کی کوئی دوا نہیں۔ غالب نے فرہاد اور مجنوں کو طنز کا نشانہ اسی وجہ سے بنایا ہے کہ وہ تو ‘رسوم و قیود’ کا پابند تھا۔ یا اپنی تعریف کرتے ہیں جب قیس (مجنوں) مکتب عشق میں ‘لام الف’ لکھ رہا تھا اس وقت میری فنا فی العشق  ‘(فنا تعلیم درس بیخودی)’ کی تعلیم مکمل ہوچکی تھی۔ غالب تو فرہاد کو خسرو کی عشرت گاہ کا مزدور کہتا ہے: عشق و مزدوریٔ عشرت گہِ خسرو کیا خوب! ہم کو تسلیمِ نکو نامئی فرہاد نہیں</vt:lpstr>
      <vt:lpstr>اس حوالے سے مجنوں گورکھپوری لکھتے ہیں:‘‘غالب کی طبیعت جس بات کو کسی طرح قبول نہیں کرسکتی وہ یہ ہے کہ فرہاد وصل کی آرزو سے اس قدر بے قابو ہوگیا کہ وہ قصرِ شیریں تک پہاڑ کاٹ کر نہر جاری کرنے کے لیے تیار ہوگیا اور یہ نہ سوچا کہ  یہ تو رقیب کی، جو ایک جابر شہنشاہ ہے مزدوری کرنا ہے اور اُسی کے لیے عیش و نشاط مہیا کرنا ہے۔ ’’(غالب، شخص اور شاعراز مجنوں گورکھپوری، ایجوکیشنل بک ہاؤس، علی گڑھ، 2010، ص 57)</vt:lpstr>
      <vt:lpstr>یہ اشعار دیکھیے:پکڑے جاتے ہیں فرشتوں کے لکھے پر ناحق آدمی کوئی ہمارا دم تحریر بھی تھا؟ ان پری زادوں سے لیں گے خلد میں ہم انتقام قدرتِ حق سے یہی حوریں، اگر واں ہوگئیں خدا کے واسطے پردہ نہ کعبہ کا اٹھا واعظ کہیں ایسا نہ ہو یاں بھی وہی کافر صنم نکلے ہم کو معلوم ہے جنت کی حقیقت لیکن دل کے خوش رکھنے کو غالب یہ خیال اچھا ہے  </vt:lpstr>
      <vt:lpstr>شیخ محمد اکرام کے بقول:‘‘جوں جوں انھیں زندگی کے نشیب و فراز سے آگاہی ہوتی گئی وہ ان واقعات پر مسکرانے لگے جن کے لیے پہلے آنسو بہاتے تھے… مرزا کی شوخی کی اصل بنا ان کی جدت طرازی اور ہر بات میں نیا پہلو نکالنے کی عادت تھی۔ لیکن یہ بھی ظاہر ہے کہ جس طریقے سے انھوں نے رنج و غم کی باتوں میں شگفتگیٔ طبع کو برقرار رکھا، وہ اسی آدمی کا حصہ ہوسکتا تھا جس نے بقول ان کے ‘سختی و سستی و رنج و غم کو ہموار’ کردیا ہو۔ ’’(غالب نامہ از شیخ محمد اکرام، احسان بکڈپو، لکھنؤ، سال اشاعت ندارد، ص 221)</vt:lpstr>
      <vt:lpstr>واعظ نہ تم پیو نہ کسی کو پلا سکوکیا بات ہے تمھاری شراب طہور میںغالب کی غزلوں میں جو گہرے فکری مضامین ملتے ہیں ان پر تفصیلی گفتگو ممکن نہیں۔ البتہ، یہ دیکھنا ضروری ہے کہ آخر وہ کون سے عوامل ہیں جن کی بنیاد پر انھیں وجدان کے بجائے ذہن کے شاعر کے طور پر پیش کیا گیا؟ یا اسے یوں سمجھ لیں کہ ان کی شاعری میں گہرے فکری رموز کی کارفرمائی نظر آتی ہے۔ اسلوب احمد انصاری کا ماننا ہے کہ ‘‘غالب کے یہاں باضابہ فکری نظام کی تلاش عبث ہے۔ وہ زندگی کے جلوہ ہائے صدرنگ کی تصویر کشی کرتے اور زندگی کے متعلق مختلف اور بعض اوقات متضاد انداز ہائے نظر کو ہماے اندر ابھارتے ہیں۔’’ (نقش غالب: غالب اکادمی، نئی دہلی،اکتوبر 1970، ص 35)</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imbalance@live.com</cp:lastModifiedBy>
  <cp:revision>37</cp:revision>
  <dcterms:created xsi:type="dcterms:W3CDTF">2020-05-18T14:59:23Z</dcterms:created>
  <dcterms:modified xsi:type="dcterms:W3CDTF">2020-05-18T16:47:46Z</dcterms:modified>
</cp:coreProperties>
</file>